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7" r:id="rId6"/>
    <p:sldId id="258" r:id="rId7"/>
    <p:sldId id="273" r:id="rId8"/>
    <p:sldId id="259" r:id="rId9"/>
    <p:sldId id="260" r:id="rId10"/>
    <p:sldId id="261" r:id="rId11"/>
    <p:sldId id="262" r:id="rId12"/>
    <p:sldId id="269" r:id="rId13"/>
    <p:sldId id="263" r:id="rId14"/>
    <p:sldId id="264" r:id="rId15"/>
    <p:sldId id="268" r:id="rId16"/>
    <p:sldId id="271" r:id="rId17"/>
    <p:sldId id="272" r:id="rId18"/>
  </p:sldIdLst>
  <p:sldSz cx="9144000" cy="6858000" type="screen4x3"/>
  <p:notesSz cx="6669088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D57373-9018-4D4C-8034-B22456AF36B3}" type="datetimeFigureOut">
              <a:rPr lang="en-GB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D6D3E32-D4A9-4E41-A779-513EACBE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41100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A937BC-F58E-4830-8D08-508EFCCACFFE}" type="datetimeFigureOut">
              <a:rPr lang="en-GB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4B449E5-AE3A-4800-92D4-E9938359CA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46757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A445FB-64F3-4240-AF62-47E3559283BA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/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832E89-4FE8-498A-AE4F-EC19781B7D6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360373E5-C4A0-474F-9EBD-1648DA88E817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2D039FD-EC75-4604-83C3-78F664997B0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03F5E4-56F8-4B48-92B0-2F07546E1173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E892E7-3FD5-4A11-AE0A-0B106781894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453C53-B739-4151-B4A8-498B0D979D1B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DF9E2-0CAA-4643-8814-C93D7EBDBB4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2A05EB-28AC-492C-BFDC-FA8A23EFC007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7685C-FCC9-426D-B6F3-61ADE411685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6F21C3-DCF0-4C37-BF70-B77E8ED61F26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4FDD1-9832-4613-8550-FBB7D774B89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5BFE3F-A844-4F51-ABCF-5DEE8BE30188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C32671-BAA1-4247-813B-8F0FA32FDC0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49CF4BD-9777-4315-ACCC-C23E5FAC4FD5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6F83B5BC-A30E-4B31-A327-228F33EF0B0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27A8D7CD-00A4-4D80-818E-BD5DE7B0DF66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77D9CE55-D1F1-4878-BDFD-DE7C99D91F7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599D38-6818-4568-A8C8-6DEF334127FD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335BF-CE48-48A7-9BDC-E74B0DC7BEA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0CBB46-D4F8-47F9-A866-E0DD26FD5FC3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164A2-426F-48F7-A1D9-3EB439220E4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4B57C8-AB84-421A-BEC9-90706A6033B9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458910-89F4-4DF6-949D-FBEDACC0954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29BE9BE0-2FDE-44EE-AB2D-7A6E6A3D8157}" type="datetime1">
              <a:rPr lang="en-GB" smtClean="0"/>
              <a:pPr>
                <a:defRPr/>
              </a:pPr>
              <a:t>09/01/2025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C01B1F1-806A-4908-8AA1-7F89E3E26BE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95536" y="404267"/>
            <a:ext cx="8353425" cy="2448669"/>
          </a:xfrm>
        </p:spPr>
        <p:txBody>
          <a:bodyPr/>
          <a:lstStyle/>
          <a:p>
            <a:pPr algn="ctr"/>
            <a:r>
              <a:rPr lang="en-US" sz="3600" dirty="0">
                <a:latin typeface="Arial" charset="0"/>
                <a:cs typeface="Arial" charset="0"/>
              </a:rPr>
              <a:t>Introduction to the MOSS</a:t>
            </a:r>
            <a:br>
              <a:rPr lang="en-US" sz="3600" dirty="0">
                <a:latin typeface="Arial" charset="0"/>
                <a:cs typeface="Arial" charset="0"/>
              </a:rPr>
            </a:br>
            <a:br>
              <a:rPr lang="en-US" sz="2000" dirty="0">
                <a:latin typeface="Arial" charset="0"/>
                <a:cs typeface="Arial" charset="0"/>
              </a:rPr>
            </a:br>
            <a:r>
              <a:rPr lang="en-US" sz="3600" dirty="0">
                <a:latin typeface="Arial" charset="0"/>
                <a:cs typeface="Arial" charset="0"/>
              </a:rPr>
              <a:t>(Mini one stop shop)</a:t>
            </a:r>
            <a:endParaRPr lang="en-GB" sz="3600" dirty="0">
              <a:latin typeface="Arial" charset="0"/>
              <a:cs typeface="Arial" charset="0"/>
            </a:endParaRPr>
          </a:p>
        </p:txBody>
      </p:sp>
      <p:sp>
        <p:nvSpPr>
          <p:cNvPr id="2051" name="Subtitle 3"/>
          <p:cNvSpPr>
            <a:spLocks noGrp="1"/>
          </p:cNvSpPr>
          <p:nvPr>
            <p:ph type="subTitle" idx="1"/>
          </p:nvPr>
        </p:nvSpPr>
        <p:spPr>
          <a:xfrm>
            <a:off x="6732240" y="5251921"/>
            <a:ext cx="1944836" cy="841375"/>
          </a:xfrm>
        </p:spPr>
        <p:txBody>
          <a:bodyPr/>
          <a:lstStyle/>
          <a:p>
            <a:pPr eaLnBrk="1" hangingPunct="1"/>
            <a:r>
              <a:rPr lang="en-GB" sz="1400" dirty="0">
                <a:solidFill>
                  <a:schemeClr val="tx1"/>
                </a:solidFill>
                <a:latin typeface="Arial" charset="0"/>
                <a:cs typeface="Arial" charset="0"/>
              </a:rPr>
              <a:t>VAT Department</a:t>
            </a:r>
          </a:p>
          <a:p>
            <a:pPr eaLnBrk="1" hangingPunct="1"/>
            <a:r>
              <a:rPr lang="en-GB" sz="1400" dirty="0">
                <a:solidFill>
                  <a:schemeClr val="tx1"/>
                </a:solidFill>
                <a:latin typeface="Arial" charset="0"/>
                <a:cs typeface="Arial" charset="0"/>
              </a:rPr>
              <a:t>3</a:t>
            </a:r>
            <a:r>
              <a:rPr lang="en-GB" sz="1400" baseline="30000" dirty="0">
                <a:solidFill>
                  <a:schemeClr val="tx1"/>
                </a:solidFill>
                <a:latin typeface="Arial" charset="0"/>
                <a:cs typeface="Arial" charset="0"/>
              </a:rPr>
              <a:t>rd</a:t>
            </a:r>
            <a:r>
              <a:rPr lang="en-GB" sz="1400" dirty="0">
                <a:solidFill>
                  <a:schemeClr val="tx1"/>
                </a:solidFill>
                <a:latin typeface="Arial" charset="0"/>
                <a:cs typeface="Arial" charset="0"/>
              </a:rPr>
              <a:t> September 2014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755650" y="1612250"/>
            <a:ext cx="7704138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US" sz="2400" b="1" i="1" dirty="0"/>
              <a:t>Main principles of MOSS (6)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/>
          </a:p>
          <a:p>
            <a:pPr algn="just">
              <a:buFont typeface="Arial" charset="0"/>
              <a:buChar char="•"/>
            </a:pPr>
            <a:r>
              <a:rPr lang="en-GB" dirty="0"/>
              <a:t>    Records must be kept for 10 years.</a:t>
            </a:r>
            <a:endParaRPr lang="en-US" dirty="0"/>
          </a:p>
          <a:p>
            <a:pPr marL="285750" indent="-285750" algn="just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r>
              <a:rPr lang="en-GB" dirty="0"/>
              <a:t>Standardised list of records to be kept as per Council Regulation    967/2012 (article 63c)</a:t>
            </a:r>
            <a:endParaRPr lang="en-US" dirty="0"/>
          </a:p>
          <a:p>
            <a:pPr marL="285750" indent="-285750" algn="just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Controls and audits:</a:t>
            </a:r>
            <a:endParaRPr lang="en-US" dirty="0"/>
          </a:p>
          <a:p>
            <a:pPr algn="just"/>
            <a:r>
              <a:rPr lang="en-GB" dirty="0"/>
              <a:t> </a:t>
            </a:r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en-GB" dirty="0"/>
              <a:t>Responsibility of MSs of consumption</a:t>
            </a:r>
            <a:endParaRPr lang="en-US" dirty="0"/>
          </a:p>
          <a:p>
            <a:pPr algn="just"/>
            <a:r>
              <a:rPr lang="en-GB" dirty="0"/>
              <a:t> </a:t>
            </a:r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en-GB" dirty="0"/>
              <a:t>Coordination by MS of identification in most cases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10E931-5320-46B8-A028-319A02709631}" type="slidenum">
              <a:rPr lang="en-GB"/>
              <a:pPr>
                <a:defRPr/>
              </a:pPr>
              <a:t>10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67250" y="1268760"/>
            <a:ext cx="4476750" cy="4824536"/>
            <a:chOff x="4667250" y="1412776"/>
            <a:chExt cx="4476750" cy="4824536"/>
          </a:xfrm>
        </p:grpSpPr>
        <p:pic>
          <p:nvPicPr>
            <p:cNvPr id="10245" name="Picture 5" descr="http://www.itsyourparliament.eu/img/map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67250" y="1412776"/>
              <a:ext cx="4476750" cy="4514850"/>
            </a:xfrm>
            <a:prstGeom prst="rect">
              <a:avLst/>
            </a:prstGeom>
            <a:noFill/>
          </p:spPr>
        </p:pic>
        <p:sp>
          <p:nvSpPr>
            <p:cNvPr id="6" name="Oval 5"/>
            <p:cNvSpPr/>
            <p:nvPr/>
          </p:nvSpPr>
          <p:spPr>
            <a:xfrm>
              <a:off x="6660232" y="5517232"/>
              <a:ext cx="720080" cy="720080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660232" y="5795972"/>
              <a:ext cx="7489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/>
                <a:t>Malta</a:t>
              </a:r>
            </a:p>
          </p:txBody>
        </p:sp>
        <p:sp>
          <p:nvSpPr>
            <p:cNvPr id="8" name="Up Arrow 7"/>
            <p:cNvSpPr/>
            <p:nvPr/>
          </p:nvSpPr>
          <p:spPr>
            <a:xfrm rot="19464467">
              <a:off x="6187771" y="4346827"/>
              <a:ext cx="218522" cy="1437657"/>
            </a:xfrm>
            <a:prstGeom prst="up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Up Arrow 8"/>
            <p:cNvSpPr/>
            <p:nvPr/>
          </p:nvSpPr>
          <p:spPr>
            <a:xfrm rot="20979628">
              <a:off x="6650693" y="3950477"/>
              <a:ext cx="224964" cy="1631824"/>
            </a:xfrm>
            <a:prstGeom prst="up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20042-2B1B-4773-99BE-017C89664664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512" y="618073"/>
            <a:ext cx="864096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/>
              <a:t>Mini One Stop Shop – the EU Scheme</a:t>
            </a:r>
          </a:p>
          <a:p>
            <a:pPr algn="just"/>
            <a:endParaRPr lang="en-US" sz="1100" dirty="0"/>
          </a:p>
          <a:p>
            <a:pPr algn="just"/>
            <a:r>
              <a:rPr lang="en-GB" sz="2000" b="1" u="sng" dirty="0"/>
              <a:t>Typical Scenario</a:t>
            </a:r>
            <a:endParaRPr lang="en-US" sz="2000" b="1" dirty="0"/>
          </a:p>
        </p:txBody>
      </p:sp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144015" y="1379378"/>
            <a:ext cx="5004049" cy="4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GB" sz="1600" dirty="0"/>
              <a:t> </a:t>
            </a:r>
            <a:endParaRPr lang="en-US" dirty="0"/>
          </a:p>
          <a:p>
            <a:r>
              <a:rPr lang="en-GB" sz="1700" b="1" i="1" dirty="0"/>
              <a:t>MT Established business or MT Fixed  Establishment of a Business based in the US</a:t>
            </a:r>
            <a:endParaRPr lang="en-US" sz="1700" b="1" i="1" dirty="0"/>
          </a:p>
          <a:p>
            <a:pPr algn="just"/>
            <a:r>
              <a:rPr lang="en-GB" sz="1700" dirty="0"/>
              <a:t> </a:t>
            </a:r>
            <a:endParaRPr lang="en-US" sz="1700" dirty="0"/>
          </a:p>
          <a:p>
            <a:pPr algn="just">
              <a:buFont typeface="Wingdings" pitchFamily="2" charset="2"/>
              <a:buChar char="q"/>
            </a:pPr>
            <a:r>
              <a:rPr lang="en-GB" sz="1700" dirty="0"/>
              <a:t>  Not established in FR or  DE.</a:t>
            </a:r>
            <a:endParaRPr lang="en-US" sz="1700" dirty="0"/>
          </a:p>
          <a:p>
            <a:pPr algn="just"/>
            <a:endParaRPr lang="en-US" sz="1700" dirty="0"/>
          </a:p>
          <a:p>
            <a:pPr algn="just">
              <a:buFont typeface="Wingdings" pitchFamily="2" charset="2"/>
              <a:buChar char="q"/>
            </a:pPr>
            <a:r>
              <a:rPr lang="en-GB" sz="1700" dirty="0"/>
              <a:t>  Supplies electronic services (e.g. software)                    	to private  customers in FR and DE</a:t>
            </a:r>
            <a:endParaRPr lang="en-US" sz="1700" dirty="0"/>
          </a:p>
          <a:p>
            <a:pPr algn="just"/>
            <a:r>
              <a:rPr lang="en-GB" sz="1700" dirty="0"/>
              <a:t> </a:t>
            </a:r>
            <a:endParaRPr lang="en-US" sz="1700" dirty="0"/>
          </a:p>
          <a:p>
            <a:pPr algn="just">
              <a:buFont typeface="Wingdings" pitchFamily="2" charset="2"/>
              <a:buChar char="q"/>
            </a:pPr>
            <a:r>
              <a:rPr lang="en-GB" sz="1700" dirty="0"/>
              <a:t>   VAT rate of  FR and DE</a:t>
            </a:r>
            <a:endParaRPr lang="en-US" sz="1700" dirty="0"/>
          </a:p>
          <a:p>
            <a:pPr algn="just"/>
            <a:r>
              <a:rPr lang="en-GB" sz="1700" dirty="0"/>
              <a:t> </a:t>
            </a:r>
            <a:endParaRPr lang="en-US" sz="1700" dirty="0"/>
          </a:p>
          <a:p>
            <a:pPr algn="just">
              <a:buFont typeface="Wingdings" pitchFamily="2" charset="2"/>
              <a:buChar char="q"/>
            </a:pPr>
            <a:r>
              <a:rPr lang="en-GB" sz="1700" dirty="0"/>
              <a:t>   Registration for VAT through the MOSS </a:t>
            </a:r>
          </a:p>
          <a:p>
            <a:pPr algn="just"/>
            <a:r>
              <a:rPr lang="en-GB" sz="1700" dirty="0"/>
              <a:t>	in MT</a:t>
            </a:r>
            <a:endParaRPr lang="en-US" sz="1700" dirty="0"/>
          </a:p>
          <a:p>
            <a:pPr algn="just"/>
            <a:endParaRPr lang="en-US" sz="1700" dirty="0"/>
          </a:p>
          <a:p>
            <a:pPr algn="just">
              <a:buFont typeface="Wingdings" pitchFamily="2" charset="2"/>
              <a:buChar char="q"/>
            </a:pPr>
            <a:r>
              <a:rPr lang="en-GB" sz="1700" dirty="0"/>
              <a:t>   Returns and payments  in MT</a:t>
            </a:r>
            <a:endParaRPr lang="en-US" sz="1700" dirty="0"/>
          </a:p>
          <a:p>
            <a:pPr algn="just"/>
            <a:r>
              <a:rPr lang="en-GB" sz="1700" dirty="0"/>
              <a:t> </a:t>
            </a:r>
            <a:endParaRPr lang="en-US" sz="1700" dirty="0"/>
          </a:p>
          <a:p>
            <a:pPr algn="just">
              <a:buFont typeface="Wingdings" pitchFamily="2" charset="2"/>
              <a:buChar char="q"/>
            </a:pPr>
            <a:r>
              <a:rPr lang="en-GB" sz="1700" dirty="0"/>
              <a:t>   Transfer of information / funds to </a:t>
            </a:r>
          </a:p>
          <a:p>
            <a:pPr algn="just"/>
            <a:r>
              <a:rPr lang="en-GB" sz="1700" dirty="0"/>
              <a:t>	FR and DE.</a:t>
            </a:r>
          </a:p>
        </p:txBody>
      </p: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11" name="Rectangle 10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12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547664" y="908720"/>
            <a:ext cx="6120680" cy="2376264"/>
            <a:chOff x="1547664" y="980728"/>
            <a:chExt cx="6120680" cy="2376264"/>
          </a:xfrm>
        </p:grpSpPr>
        <p:pic>
          <p:nvPicPr>
            <p:cNvPr id="11268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47664" y="980728"/>
              <a:ext cx="6120680" cy="2376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ight Arrow 5"/>
            <p:cNvSpPr/>
            <p:nvPr/>
          </p:nvSpPr>
          <p:spPr>
            <a:xfrm rot="1574753">
              <a:off x="3793039" y="2663298"/>
              <a:ext cx="2735292" cy="45719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66D17-AEC0-4EFD-A2ED-39F8FD0E7C00}" type="slidenum">
              <a:rPr lang="en-GB"/>
              <a:pPr>
                <a:defRPr/>
              </a:pPr>
              <a:t>12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512" y="548680"/>
            <a:ext cx="86409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/>
              <a:t>Mini One Stop Shop – non EU Scheme</a:t>
            </a:r>
            <a:endParaRPr lang="en-US" sz="1100" dirty="0"/>
          </a:p>
          <a:p>
            <a:pPr algn="just"/>
            <a:r>
              <a:rPr lang="en-GB" b="1" u="sng" dirty="0"/>
              <a:t>Typical Scenario</a:t>
            </a:r>
            <a:endParaRPr lang="en-US" b="1" dirty="0"/>
          </a:p>
        </p:txBody>
      </p:sp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323528" y="3212976"/>
            <a:ext cx="8496944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n-GB" sz="2200" dirty="0"/>
              <a:t> </a:t>
            </a:r>
            <a:r>
              <a:rPr lang="en-GB" dirty="0"/>
              <a:t>US business </a:t>
            </a:r>
            <a:r>
              <a:rPr lang="en-GB" b="1" u="sng" dirty="0"/>
              <a:t>not </a:t>
            </a:r>
            <a:r>
              <a:rPr lang="en-GB" dirty="0"/>
              <a:t>established and </a:t>
            </a:r>
            <a:r>
              <a:rPr lang="en-GB" b="1" u="sng" dirty="0"/>
              <a:t>not </a:t>
            </a:r>
            <a:r>
              <a:rPr lang="en-GB" dirty="0"/>
              <a:t>having a fixed establishment in any EU Member State  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GB" dirty="0"/>
              <a:t>  Supplies electronic services (e.g. software) to private customers in MT, DE and  UK</a:t>
            </a:r>
            <a:endParaRPr lang="en-US" dirty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GB" dirty="0"/>
              <a:t>  VAT rate of MT, DE and UK</a:t>
            </a:r>
          </a:p>
          <a:p>
            <a:pPr algn="just">
              <a:buFont typeface="Wingdings" pitchFamily="2" charset="2"/>
              <a:buChar char="Ø"/>
            </a:pPr>
            <a:r>
              <a:rPr lang="en-GB" dirty="0"/>
              <a:t>  Registration for VAT through the MOSS in MT, DE or UK or any other MS (MS of identification to be chosen by the Supplier).</a:t>
            </a:r>
            <a:endParaRPr lang="en-US" dirty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GB" dirty="0"/>
              <a:t>  Returns and payments in this MS of identification</a:t>
            </a:r>
            <a:r>
              <a:rPr lang="en-US" dirty="0"/>
              <a:t>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GB" dirty="0"/>
              <a:t>  Transfer of information to all MSs of consumption.</a:t>
            </a:r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8" name="Rectangle 7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9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10" name="TextBox 9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395536" y="656104"/>
            <a:ext cx="849694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GB" sz="2000" b="1" u="sng" dirty="0"/>
              <a:t>Other information</a:t>
            </a:r>
            <a:endParaRPr lang="en-GB" sz="2000" dirty="0"/>
          </a:p>
          <a:p>
            <a:r>
              <a:rPr lang="en-GB" sz="2000" dirty="0"/>
              <a:t> </a:t>
            </a:r>
            <a:endParaRPr lang="en-GB" dirty="0"/>
          </a:p>
          <a:p>
            <a:pPr algn="just"/>
            <a:r>
              <a:rPr lang="en-GB" sz="1600" b="1" dirty="0"/>
              <a:t>One Stop Shop practical guidelines </a:t>
            </a:r>
            <a:r>
              <a:rPr lang="en-GB" sz="1600" dirty="0"/>
              <a:t>developed by the Commission in cooperation with MSs can be accessed from the EU Commission website:-</a:t>
            </a:r>
          </a:p>
          <a:p>
            <a:pPr algn="just"/>
            <a:endParaRPr lang="en-GB" dirty="0"/>
          </a:p>
          <a:p>
            <a:r>
              <a:rPr lang="en-GB" u="sng" dirty="0"/>
              <a:t>http://ec.europa.eu/taxation_customs/taxation/vat/how_vat_works/telecom/index_en.htm#one_stop</a:t>
            </a:r>
          </a:p>
          <a:p>
            <a:r>
              <a:rPr lang="en-GB" dirty="0"/>
              <a:t>   </a:t>
            </a:r>
          </a:p>
          <a:p>
            <a:pPr>
              <a:buFont typeface="Wingdings" pitchFamily="2" charset="2"/>
              <a:buChar char="v"/>
            </a:pPr>
            <a:r>
              <a:rPr lang="en-GB" sz="1600" dirty="0"/>
              <a:t>Guidelines not legally binding</a:t>
            </a:r>
          </a:p>
          <a:p>
            <a:endParaRPr lang="en-GB" sz="1600" dirty="0"/>
          </a:p>
          <a:p>
            <a:pPr>
              <a:lnSpc>
                <a:spcPct val="150000"/>
              </a:lnSpc>
            </a:pPr>
            <a:r>
              <a:rPr lang="en-GB" sz="1600" b="1" u="sng" dirty="0"/>
              <a:t>The following EU legislation applies: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GB" sz="1600" dirty="0"/>
              <a:t>    Council Directive 2006/112/EC, as amended by Directive 2008/8/EC</a:t>
            </a:r>
          </a:p>
          <a:p>
            <a:pPr>
              <a:buFont typeface="Wingdings" pitchFamily="2" charset="2"/>
              <a:buChar char="v"/>
            </a:pPr>
            <a:r>
              <a:rPr lang="en-GB" sz="1600" dirty="0"/>
              <a:t>    Council Regulation (EU) No 904/2010 on administrative cooperation and    combating fraud in the field of value added tax (recast)</a:t>
            </a:r>
          </a:p>
          <a:p>
            <a:pPr>
              <a:buFont typeface="Wingdings" pitchFamily="2" charset="2"/>
              <a:buChar char="v"/>
            </a:pPr>
            <a:r>
              <a:rPr lang="en-GB" sz="1600" dirty="0"/>
              <a:t>    Council Implementing Regulation (EU) No 282/2011 on the place of supply of       services, as amended by Implementing Regulations 967/2012 and 1042/2013</a:t>
            </a:r>
          </a:p>
          <a:p>
            <a:pPr>
              <a:buFont typeface="Wingdings" pitchFamily="2" charset="2"/>
              <a:buChar char="v"/>
            </a:pPr>
            <a:r>
              <a:rPr lang="en-GB" sz="1600" dirty="0"/>
              <a:t>    Commission Implementing Regulation (EU) No 815/2012 laying down detailed rules for the application of Council regulation (EU) No 904/201-. As regards special schemes for non-established persons supplying telecommunications, broadcasting or electronic services to non-taxable persons.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648DF-D3E3-450A-B722-142B09AC3972}" type="slidenum">
              <a:rPr lang="en-GB"/>
              <a:pPr>
                <a:defRPr/>
              </a:pPr>
              <a:t>13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468313" y="2976563"/>
            <a:ext cx="813593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4800" b="1" i="1">
                <a:cs typeface="Times New Roman" pitchFamily="18" charset="0"/>
              </a:rPr>
              <a:t>Thank You</a:t>
            </a:r>
            <a:endParaRPr lang="en-GB" sz="48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785726-9A90-4A9C-A53B-2B7906B0FF3D}" type="slidenum">
              <a:rPr lang="en-GB"/>
              <a:pPr>
                <a:defRPr/>
              </a:pPr>
              <a:t>14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755650" y="143336"/>
            <a:ext cx="7705725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400" b="1" i="1" u="sng" dirty="0"/>
          </a:p>
          <a:p>
            <a:pPr algn="ctr"/>
            <a:r>
              <a:rPr lang="en-US" sz="2400" b="1" i="1" u="sng" dirty="0"/>
              <a:t>INTRODUCTION TO MOSS</a:t>
            </a:r>
          </a:p>
          <a:p>
            <a:endParaRPr lang="en-US" sz="1600" dirty="0"/>
          </a:p>
          <a:p>
            <a:pPr algn="just">
              <a:buFont typeface="Arial" charset="0"/>
              <a:buChar char="•"/>
            </a:pPr>
            <a:r>
              <a:rPr lang="en-US" sz="2000" dirty="0"/>
              <a:t>   </a:t>
            </a:r>
            <a:r>
              <a:rPr lang="en-US" dirty="0"/>
              <a:t>As of </a:t>
            </a:r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January 2015</a:t>
            </a:r>
            <a:r>
              <a:rPr lang="en-US" dirty="0"/>
              <a:t>, the place of supply of </a:t>
            </a:r>
            <a:r>
              <a:rPr lang="en-US" b="1" dirty="0"/>
              <a:t>telecommunications</a:t>
            </a:r>
            <a:r>
              <a:rPr lang="en-US" dirty="0"/>
              <a:t>, </a:t>
            </a:r>
            <a:r>
              <a:rPr lang="en-US" b="1" dirty="0"/>
              <a:t>broadcasting</a:t>
            </a:r>
            <a:r>
              <a:rPr lang="en-US" dirty="0"/>
              <a:t> and </a:t>
            </a:r>
            <a:r>
              <a:rPr lang="en-US" b="1" dirty="0"/>
              <a:t>electronically supplied services </a:t>
            </a:r>
            <a:r>
              <a:rPr lang="en-US" dirty="0"/>
              <a:t>shall be the place of the customer</a:t>
            </a:r>
          </a:p>
          <a:p>
            <a:pPr algn="just"/>
            <a:endParaRPr lang="en-US" dirty="0"/>
          </a:p>
          <a:p>
            <a:pPr algn="just">
              <a:buFont typeface="Arial" charset="0"/>
              <a:buChar char="•"/>
            </a:pPr>
            <a:r>
              <a:rPr lang="en-US" dirty="0"/>
              <a:t>   This means that, Maltese operators would be required to account for and charge the tax of the Member States where their customers are established which could be a compliance burden if the supplier as customers established in different Member States</a:t>
            </a:r>
          </a:p>
          <a:p>
            <a:pPr algn="just"/>
            <a:endParaRPr lang="en-US" dirty="0"/>
          </a:p>
          <a:p>
            <a:pPr algn="just">
              <a:buFont typeface="Arial" charset="0"/>
              <a:buChar char="•"/>
            </a:pPr>
            <a:r>
              <a:rPr lang="en-US" dirty="0"/>
              <a:t>   Operators have </a:t>
            </a:r>
            <a:r>
              <a:rPr lang="en-US" b="1" i="1" dirty="0"/>
              <a:t>two</a:t>
            </a:r>
            <a:r>
              <a:rPr lang="en-US" dirty="0"/>
              <a:t> </a:t>
            </a:r>
            <a:r>
              <a:rPr lang="en-US" b="1" i="1" dirty="0"/>
              <a:t>options</a:t>
            </a:r>
            <a:r>
              <a:rPr lang="en-US" dirty="0"/>
              <a:t> for complying with this legal obligation:</a:t>
            </a:r>
          </a:p>
          <a:p>
            <a:pPr algn="just"/>
            <a:r>
              <a:rPr lang="en-US" dirty="0"/>
              <a:t>	</a:t>
            </a:r>
          </a:p>
          <a:p>
            <a:pPr algn="just"/>
            <a:r>
              <a:rPr lang="en-US" dirty="0"/>
              <a:t>	1. 	Register and comply with the VAT rules of all the 			Member States where their customers would be 			located, potentially 27 different ones;  </a:t>
            </a:r>
            <a:r>
              <a:rPr lang="en-US" b="1" u="sng" dirty="0"/>
              <a:t>or</a:t>
            </a:r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dirty="0"/>
              <a:t>	2. 	 Register under the MINI One Stop Shop (MOSS) which 		is a simplification measure which the EU Commission 			proposed to facilitate compliance.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430FC4-C443-488D-85E5-167756ECFAAB}" type="slidenum">
              <a:rPr lang="en-GB"/>
              <a:pPr>
                <a:defRPr/>
              </a:pPr>
              <a:t>2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79512" y="-283265"/>
            <a:ext cx="8568951" cy="7848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 i="1" dirty="0"/>
              <a:t>	</a:t>
            </a:r>
          </a:p>
          <a:p>
            <a:pPr algn="ctr"/>
            <a:endParaRPr lang="en-US" sz="2400" b="1" i="1" u="sng" dirty="0"/>
          </a:p>
          <a:p>
            <a:pPr algn="ctr"/>
            <a:endParaRPr lang="en-US" sz="2400" b="1" i="1" u="sng" dirty="0"/>
          </a:p>
          <a:p>
            <a:pPr algn="ctr"/>
            <a:r>
              <a:rPr lang="en-US" sz="2400" b="1" i="1" u="sng" dirty="0"/>
              <a:t>MOSS – a simplification scheme</a:t>
            </a:r>
          </a:p>
          <a:p>
            <a:pPr algn="just"/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GB" dirty="0"/>
              <a:t>The scheme is applicable to taxable persons who make B2C supplies of TBES (telecommunications, broadcasting and electronically supplied services) in MSs </a:t>
            </a:r>
            <a:r>
              <a:rPr lang="en-GB" b="1" i="1" u="sng" dirty="0"/>
              <a:t>other than that in which they are established</a:t>
            </a:r>
            <a:r>
              <a:rPr lang="en-GB" i="1" dirty="0"/>
              <a:t>.</a:t>
            </a:r>
          </a:p>
          <a:p>
            <a:endParaRPr lang="en-GB" dirty="0"/>
          </a:p>
          <a:p>
            <a:pPr lvl="1">
              <a:buFont typeface="Arial" pitchFamily="34" charset="0"/>
              <a:buChar char="•"/>
            </a:pPr>
            <a:r>
              <a:rPr lang="en-GB" dirty="0"/>
              <a:t>  The MOSS mechanism is operated through an electronic portal where one</a:t>
            </a:r>
          </a:p>
          <a:p>
            <a:r>
              <a:rPr lang="en-GB" dirty="0"/>
              <a:t>	</a:t>
            </a:r>
          </a:p>
          <a:p>
            <a:pPr lvl="2">
              <a:buFont typeface="Wingdings" pitchFamily="2" charset="2"/>
              <a:buChar char="Ø"/>
            </a:pPr>
            <a:r>
              <a:rPr lang="en-GB" dirty="0"/>
              <a:t>	Applies for </a:t>
            </a:r>
            <a:r>
              <a:rPr lang="en-GB" b="1" dirty="0"/>
              <a:t>Registration</a:t>
            </a:r>
          </a:p>
          <a:p>
            <a:pPr lvl="1"/>
            <a:endParaRPr lang="en-GB" dirty="0"/>
          </a:p>
          <a:p>
            <a:pPr lvl="2">
              <a:buFont typeface="Wingdings" pitchFamily="2" charset="2"/>
              <a:buChar char="Ø"/>
            </a:pPr>
            <a:r>
              <a:rPr lang="en-GB" dirty="0"/>
              <a:t>	Submits the </a:t>
            </a:r>
            <a:r>
              <a:rPr lang="en-GB" b="1" dirty="0"/>
              <a:t>Return</a:t>
            </a:r>
          </a:p>
          <a:p>
            <a:pPr lvl="1"/>
            <a:endParaRPr lang="en-GB" dirty="0"/>
          </a:p>
          <a:p>
            <a:pPr lvl="2">
              <a:buFont typeface="Wingdings" pitchFamily="2" charset="2"/>
              <a:buChar char="Ø"/>
            </a:pPr>
            <a:r>
              <a:rPr lang="en-GB" dirty="0"/>
              <a:t>	Makes the </a:t>
            </a:r>
            <a:r>
              <a:rPr lang="en-GB" b="1" dirty="0"/>
              <a:t>Payment</a:t>
            </a:r>
          </a:p>
          <a:p>
            <a:pPr lvl="1"/>
            <a:endParaRPr lang="en-GB" dirty="0"/>
          </a:p>
          <a:p>
            <a:r>
              <a:rPr lang="en-GB" dirty="0"/>
              <a:t>	at a </a:t>
            </a:r>
            <a:r>
              <a:rPr lang="en-GB" b="1" u="sng" dirty="0"/>
              <a:t>Single point </a:t>
            </a:r>
            <a:r>
              <a:rPr lang="en-GB" dirty="0"/>
              <a:t>instead of having to register for VAT in all the MSs 	where his customers are established.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3F834F-01F4-4067-ABEA-07944EE7B975}" type="slidenum">
              <a:rPr lang="en-GB"/>
              <a:pPr>
                <a:defRPr/>
              </a:pPr>
              <a:t>3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335BF-CE48-48A7-9BDC-E74B0DC7BEA6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3687242" y="1052736"/>
            <a:ext cx="1749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i="1" u="sng" dirty="0"/>
              <a:t>MOSS – terms</a:t>
            </a:r>
          </a:p>
        </p:txBody>
      </p:sp>
      <p:sp>
        <p:nvSpPr>
          <p:cNvPr id="5" name="Rectangle 4"/>
          <p:cNvSpPr/>
          <p:nvPr/>
        </p:nvSpPr>
        <p:spPr>
          <a:xfrm>
            <a:off x="611560" y="1988840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750" lvl="3" indent="-285750">
              <a:buFont typeface="Arial" pitchFamily="34" charset="0"/>
              <a:buChar char="•"/>
              <a:defRPr/>
            </a:pPr>
            <a:r>
              <a:rPr lang="en-GB" dirty="0"/>
              <a:t>TBES	=	Telecommunications, Broadcasting and 				Electronically supplied services</a:t>
            </a:r>
          </a:p>
          <a:p>
            <a:pPr marL="540000" lvl="3">
              <a:buFont typeface="Arial" pitchFamily="34" charset="0"/>
              <a:buChar char="•"/>
              <a:defRPr/>
            </a:pPr>
            <a:endParaRPr lang="en-GB" dirty="0"/>
          </a:p>
          <a:p>
            <a:pPr marL="540000" lvl="2" algn="just">
              <a:buFont typeface="Arial" pitchFamily="34" charset="0"/>
              <a:buChar char="•"/>
              <a:defRPr/>
            </a:pPr>
            <a:r>
              <a:rPr lang="en-GB" dirty="0"/>
              <a:t>    MSI	=	Member State of Identification</a:t>
            </a:r>
          </a:p>
          <a:p>
            <a:pPr marL="540000" lvl="2" algn="just">
              <a:defRPr/>
            </a:pPr>
            <a:endParaRPr lang="en-GB" dirty="0"/>
          </a:p>
          <a:p>
            <a:pPr marL="540000" lvl="2" algn="just">
              <a:buFont typeface="Arial" pitchFamily="34" charset="0"/>
              <a:buChar char="•"/>
              <a:defRPr/>
            </a:pPr>
            <a:r>
              <a:rPr lang="en-GB" dirty="0"/>
              <a:t>    MSC	=	</a:t>
            </a:r>
            <a:r>
              <a:rPr lang="en-GB"/>
              <a:t>Member State </a:t>
            </a:r>
            <a:r>
              <a:rPr lang="en-GB" dirty="0"/>
              <a:t>of Consumption</a:t>
            </a:r>
          </a:p>
          <a:p>
            <a:pPr marL="540000" lvl="2" algn="just">
              <a:defRPr/>
            </a:pPr>
            <a:endParaRPr lang="en-GB" dirty="0"/>
          </a:p>
          <a:p>
            <a:pPr marL="540000" lvl="2" algn="just">
              <a:buFont typeface="Arial" pitchFamily="34" charset="0"/>
              <a:buChar char="•"/>
              <a:defRPr/>
            </a:pPr>
            <a:r>
              <a:rPr lang="en-GB" dirty="0"/>
              <a:t>    MSE	=	Member State of Establishment</a:t>
            </a:r>
          </a:p>
          <a:p>
            <a:pPr marL="540000" lvl="2" algn="just">
              <a:defRPr/>
            </a:pPr>
            <a:endParaRPr lang="en-GB" dirty="0"/>
          </a:p>
          <a:p>
            <a:pPr marL="540000" lvl="2" algn="just">
              <a:buFont typeface="Arial" pitchFamily="34" charset="0"/>
              <a:buChar char="•"/>
              <a:defRPr/>
            </a:pPr>
            <a:r>
              <a:rPr lang="en-GB" dirty="0"/>
              <a:t>    Fixed Establishment   =   business (Branch) established in a MS other than the MS in which the business is established (Headquarters)</a:t>
            </a:r>
          </a:p>
        </p:txBody>
      </p: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7" name="Rectangle 6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8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684213" y="1187401"/>
            <a:ext cx="7775575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n-US" sz="2400" b="1" i="1" dirty="0"/>
              <a:t>Main principles of MOSS  (1)</a:t>
            </a:r>
          </a:p>
          <a:p>
            <a:pPr algn="just">
              <a:defRPr/>
            </a:pPr>
            <a:endParaRPr lang="en-US" sz="1600" i="1" dirty="0"/>
          </a:p>
          <a:p>
            <a:pPr algn="just">
              <a:buFont typeface="Arial" pitchFamily="34" charset="0"/>
              <a:buChar char="•"/>
              <a:defRPr/>
            </a:pPr>
            <a:r>
              <a:rPr lang="en-GB" sz="2400" dirty="0"/>
              <a:t> </a:t>
            </a:r>
            <a:r>
              <a:rPr lang="en-GB" dirty="0"/>
              <a:t>One single place of registration:</a:t>
            </a:r>
          </a:p>
          <a:p>
            <a:pPr algn="just">
              <a:defRPr/>
            </a:pPr>
            <a:endParaRPr lang="en-US" dirty="0"/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GB" dirty="0"/>
              <a:t>Non-EU scheme: choice of the MS of identification</a:t>
            </a:r>
          </a:p>
          <a:p>
            <a:pPr lvl="1" algn="just">
              <a:defRPr/>
            </a:pPr>
            <a:r>
              <a:rPr lang="en-GB" dirty="0"/>
              <a:t> </a:t>
            </a:r>
            <a:endParaRPr lang="en-US" dirty="0"/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GB" dirty="0"/>
              <a:t>EU scheme:</a:t>
            </a:r>
          </a:p>
          <a:p>
            <a:pPr lvl="1" algn="just">
              <a:defRPr/>
            </a:pPr>
            <a:endParaRPr lang="en-US" dirty="0"/>
          </a:p>
          <a:p>
            <a:pPr marL="1146175" algn="just">
              <a:buFontTx/>
              <a:buChar char="-"/>
              <a:defRPr/>
            </a:pPr>
            <a:r>
              <a:rPr lang="en-GB" dirty="0"/>
              <a:t>    in the MS where the business is established</a:t>
            </a:r>
          </a:p>
          <a:p>
            <a:pPr marL="1146175" algn="just">
              <a:defRPr/>
            </a:pPr>
            <a:endParaRPr lang="en-US" dirty="0"/>
          </a:p>
          <a:p>
            <a:pPr marL="1146175" algn="just">
              <a:defRPr/>
            </a:pPr>
            <a:r>
              <a:rPr lang="en-GB" dirty="0"/>
              <a:t>-   in case of a non-EU business with an establishment in the   EU, where the business has that fixed establishment (choice if several).</a:t>
            </a:r>
            <a:endParaRPr lang="en-US" dirty="0"/>
          </a:p>
          <a:p>
            <a:pPr algn="just">
              <a:defRPr/>
            </a:pPr>
            <a:r>
              <a:rPr lang="en-GB" dirty="0"/>
              <a:t> </a:t>
            </a:r>
            <a:endParaRPr lang="en-US" dirty="0"/>
          </a:p>
          <a:p>
            <a:pPr algn="just">
              <a:buFont typeface="Arial" pitchFamily="34" charset="0"/>
              <a:buChar char="•"/>
              <a:defRPr/>
            </a:pPr>
            <a:r>
              <a:rPr lang="en-GB" dirty="0"/>
              <a:t>  Registrations can be submitted as of the 1</a:t>
            </a:r>
            <a:r>
              <a:rPr lang="en-GB" baseline="30000" dirty="0"/>
              <a:t>st</a:t>
            </a:r>
            <a:r>
              <a:rPr lang="en-GB" dirty="0"/>
              <a:t> of October 2014.</a:t>
            </a:r>
            <a:endParaRPr lang="en-US" dirty="0"/>
          </a:p>
          <a:p>
            <a:pPr algn="just">
              <a:defRPr/>
            </a:pPr>
            <a:r>
              <a:rPr lang="en-GB" sz="2400" dirty="0"/>
              <a:t> 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3B2182-76A5-4599-88B0-35C5E8000E92}" type="slidenum">
              <a:rPr lang="en-GB"/>
              <a:pPr>
                <a:defRPr/>
              </a:pPr>
              <a:t>5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611560" y="533573"/>
            <a:ext cx="799269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b="1" i="1" dirty="0"/>
              <a:t>Main principles of MOSS  (2)</a:t>
            </a:r>
          </a:p>
          <a:p>
            <a:pPr algn="just"/>
            <a:endParaRPr lang="en-GB" sz="2400" i="1" dirty="0"/>
          </a:p>
          <a:p>
            <a:pPr algn="just">
              <a:buFont typeface="Arial" charset="0"/>
              <a:buChar char="•"/>
            </a:pPr>
            <a:r>
              <a:rPr lang="en-GB" sz="2000" dirty="0"/>
              <a:t> </a:t>
            </a:r>
            <a:r>
              <a:rPr lang="en-GB" dirty="0"/>
              <a:t>Allocation of a unique registration number with which the taxable person shall be identified for MOSS purposes only in the case of non EU Scheme </a:t>
            </a:r>
          </a:p>
          <a:p>
            <a:pPr algn="just">
              <a:buFont typeface="Arial" charset="0"/>
              <a:buChar char="•"/>
            </a:pPr>
            <a:endParaRPr lang="en-GB" dirty="0"/>
          </a:p>
          <a:p>
            <a:pPr algn="just">
              <a:buFont typeface="Arial" charset="0"/>
              <a:buChar char="•"/>
            </a:pPr>
            <a:r>
              <a:rPr lang="en-GB" dirty="0"/>
              <a:t> EU Scheme  - VAT Number will also be identified for MOSS purposes</a:t>
            </a:r>
          </a:p>
          <a:p>
            <a:pPr algn="just"/>
            <a:r>
              <a:rPr lang="en-GB" dirty="0"/>
              <a:t> </a:t>
            </a:r>
            <a:endParaRPr lang="en-US" dirty="0"/>
          </a:p>
          <a:p>
            <a:pPr algn="just">
              <a:buFont typeface="Arial" charset="0"/>
              <a:buChar char="•"/>
            </a:pPr>
            <a:r>
              <a:rPr lang="en-GB" dirty="0"/>
              <a:t> The Mini One Stop Shop cannot be used in the Member State of establishment, (local supplies). Declaration must be made through the domestic VAT return.</a:t>
            </a:r>
            <a:endParaRPr lang="en-US" dirty="0"/>
          </a:p>
          <a:p>
            <a:pPr algn="just"/>
            <a:r>
              <a:rPr lang="en-GB" dirty="0"/>
              <a:t> </a:t>
            </a:r>
            <a:endParaRPr lang="en-US" dirty="0"/>
          </a:p>
          <a:p>
            <a:pPr algn="just">
              <a:buFont typeface="Arial" charset="0"/>
              <a:buChar char="•"/>
            </a:pPr>
            <a:r>
              <a:rPr lang="en-GB" dirty="0"/>
              <a:t> The Mini One Stop Shop does not include the deduction of input VAT</a:t>
            </a:r>
          </a:p>
          <a:p>
            <a:pPr lvl="2" algn="just"/>
            <a:endParaRPr lang="en-US" dirty="0"/>
          </a:p>
          <a:p>
            <a:pPr marL="1200150" lvl="2" indent="-285750" algn="just">
              <a:buFont typeface="Wingdings" pitchFamily="2" charset="2"/>
              <a:buChar char="Ø"/>
            </a:pPr>
            <a:r>
              <a:rPr lang="en-GB" dirty="0"/>
              <a:t>Domestic VAT return or </a:t>
            </a:r>
          </a:p>
          <a:p>
            <a:pPr lvl="2" algn="just"/>
            <a:endParaRPr lang="en-GB" dirty="0"/>
          </a:p>
          <a:p>
            <a:pPr marL="1200150" lvl="2" indent="-285750" algn="just">
              <a:buFont typeface="Wingdings" pitchFamily="2" charset="2"/>
              <a:buChar char="Ø"/>
            </a:pPr>
            <a:r>
              <a:rPr lang="en-GB" dirty="0"/>
              <a:t>electronic refund procedure under Council Directive 2008/9/EC</a:t>
            </a:r>
          </a:p>
          <a:p>
            <a:pPr marL="1200150" lvl="2" indent="-285750" algn="just">
              <a:buFont typeface="Wingdings" pitchFamily="2" charset="2"/>
              <a:buChar char="Ø"/>
            </a:pPr>
            <a:endParaRPr lang="en-GB" dirty="0"/>
          </a:p>
          <a:p>
            <a:pPr marL="1200150" lvl="2" indent="-285750" algn="just">
              <a:buFont typeface="Wingdings" pitchFamily="2" charset="2"/>
              <a:buChar char="Ø"/>
            </a:pPr>
            <a:r>
              <a:rPr lang="en-GB" dirty="0"/>
              <a:t>the 13</a:t>
            </a:r>
            <a:r>
              <a:rPr lang="en-GB" baseline="30000" dirty="0"/>
              <a:t>th</a:t>
            </a:r>
            <a:r>
              <a:rPr lang="en-GB" dirty="0"/>
              <a:t> Directive (Council Directive 86/560/EEC) for the non-EU Scheme.</a:t>
            </a:r>
          </a:p>
          <a:p>
            <a:pPr lvl="2" algn="just"/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99C3A7-D8DC-4FB5-9A94-3D1ED8D702DF}" type="slidenum">
              <a:rPr lang="en-GB"/>
              <a:pPr>
                <a:defRPr/>
              </a:pPr>
              <a:t>6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642938" y="756008"/>
            <a:ext cx="7961312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i="1" dirty="0"/>
              <a:t>Main principles of MOSS (3)</a:t>
            </a:r>
            <a:endParaRPr lang="en-US" sz="2400" dirty="0"/>
          </a:p>
          <a:p>
            <a:r>
              <a:rPr lang="en-US" sz="2400" b="1" i="1" dirty="0"/>
              <a:t> </a:t>
            </a:r>
            <a:endParaRPr lang="en-US" sz="2000" dirty="0"/>
          </a:p>
          <a:p>
            <a:pPr algn="just">
              <a:buFont typeface="Arial" charset="0"/>
              <a:buChar char="•"/>
            </a:pPr>
            <a:r>
              <a:rPr lang="en-GB" sz="2200" dirty="0"/>
              <a:t>  </a:t>
            </a:r>
            <a:r>
              <a:rPr lang="en-GB" dirty="0"/>
              <a:t>Exclusions from the MOSS:</a:t>
            </a:r>
            <a:endParaRPr lang="en-US" dirty="0"/>
          </a:p>
          <a:p>
            <a:pPr algn="just"/>
            <a:r>
              <a:rPr lang="en-GB" dirty="0"/>
              <a:t> </a:t>
            </a:r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en-GB" dirty="0"/>
              <a:t>Voluntarily opt out</a:t>
            </a:r>
          </a:p>
          <a:p>
            <a:pPr lvl="1" algn="just"/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en-GB" dirty="0"/>
              <a:t>Cessation of relevant activities</a:t>
            </a:r>
          </a:p>
          <a:p>
            <a:pPr lvl="1" algn="just"/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en-GB" dirty="0"/>
              <a:t>No longer meets the necessary conditions</a:t>
            </a:r>
          </a:p>
          <a:p>
            <a:pPr lvl="1" algn="just"/>
            <a:endParaRPr lang="en-US" dirty="0"/>
          </a:p>
          <a:p>
            <a:pPr lvl="1" algn="just">
              <a:buFont typeface="Wingdings" pitchFamily="2" charset="2"/>
              <a:buChar char="Ø"/>
            </a:pPr>
            <a:r>
              <a:rPr lang="en-GB" dirty="0"/>
              <a:t>Persistent non-compliance with the rules</a:t>
            </a:r>
            <a:endParaRPr lang="en-US" dirty="0"/>
          </a:p>
          <a:p>
            <a:pPr algn="just"/>
            <a:r>
              <a:rPr lang="en-GB" dirty="0"/>
              <a:t> </a:t>
            </a:r>
            <a:endParaRPr lang="en-US" dirty="0"/>
          </a:p>
          <a:p>
            <a:pPr algn="just">
              <a:buFont typeface="Arial" charset="0"/>
              <a:buChar char="•"/>
            </a:pPr>
            <a:r>
              <a:rPr lang="en-GB" dirty="0"/>
              <a:t>  Only the MSI can take the decision of exclusion.</a:t>
            </a:r>
            <a:endParaRPr lang="en-US" dirty="0"/>
          </a:p>
          <a:p>
            <a:pPr algn="just"/>
            <a:r>
              <a:rPr lang="en-GB" dirty="0"/>
              <a:t> </a:t>
            </a:r>
            <a:endParaRPr lang="en-US" dirty="0"/>
          </a:p>
          <a:p>
            <a:pPr algn="just">
              <a:buFont typeface="Arial" charset="0"/>
              <a:buChar char="•"/>
            </a:pPr>
            <a:r>
              <a:rPr lang="en-GB" dirty="0"/>
              <a:t>  Quarantines (period before re-registration) in some cases</a:t>
            </a:r>
            <a:endParaRPr lang="en-US" dirty="0"/>
          </a:p>
          <a:p>
            <a:pPr algn="just"/>
            <a:r>
              <a:rPr lang="en-GB" dirty="0"/>
              <a:t> </a:t>
            </a:r>
            <a:endParaRPr lang="en-US" dirty="0"/>
          </a:p>
          <a:p>
            <a:pPr algn="just">
              <a:buFont typeface="Arial" charset="0"/>
              <a:buChar char="•"/>
            </a:pPr>
            <a:r>
              <a:rPr lang="en-GB" dirty="0"/>
              <a:t>  When not registered under the MOSS the normal VAT rules will apply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6952D-4A48-4DDA-92A2-8BC2CFCA9D46}" type="slidenum">
              <a:rPr lang="en-GB"/>
              <a:pPr>
                <a:defRPr/>
              </a:pPr>
              <a:t>7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428625" y="1207840"/>
            <a:ext cx="813593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 i="1" dirty="0"/>
              <a:t>Main principles of MOSS (4)</a:t>
            </a:r>
          </a:p>
          <a:p>
            <a:pPr algn="just"/>
            <a:endParaRPr lang="en-US" sz="2000" dirty="0"/>
          </a:p>
          <a:p>
            <a:pPr algn="just">
              <a:buFont typeface="Arial" charset="0"/>
              <a:buChar char="•"/>
            </a:pPr>
            <a:r>
              <a:rPr lang="en-GB" sz="2000" dirty="0"/>
              <a:t>  </a:t>
            </a:r>
            <a:r>
              <a:rPr lang="en-GB" dirty="0"/>
              <a:t>One single standardised declaration in all MS</a:t>
            </a:r>
            <a:endParaRPr lang="en-US" dirty="0"/>
          </a:p>
          <a:p>
            <a:pPr algn="just">
              <a:buFont typeface="Arial" charset="0"/>
              <a:buChar char="•"/>
            </a:pPr>
            <a:endParaRPr lang="en-US" dirty="0"/>
          </a:p>
          <a:p>
            <a:pPr algn="just">
              <a:buFont typeface="Arial" charset="0"/>
              <a:buChar char="•"/>
            </a:pPr>
            <a:r>
              <a:rPr lang="en-GB" dirty="0"/>
              <a:t>   Declaration in the Maltese Portal in Euro</a:t>
            </a:r>
          </a:p>
          <a:p>
            <a:pPr algn="just"/>
            <a:endParaRPr lang="en-GB" dirty="0"/>
          </a:p>
          <a:p>
            <a:pPr algn="just">
              <a:buFont typeface="Arial" charset="0"/>
              <a:buChar char="•"/>
            </a:pPr>
            <a:r>
              <a:rPr lang="en-GB" dirty="0"/>
              <a:t>   Payment to be made through a bank transfer</a:t>
            </a:r>
            <a:endParaRPr lang="en-US" dirty="0"/>
          </a:p>
          <a:p>
            <a:pPr algn="just"/>
            <a:endParaRPr lang="en-US" dirty="0"/>
          </a:p>
          <a:p>
            <a:pPr algn="just">
              <a:buFont typeface="Arial" charset="0"/>
              <a:buChar char="•"/>
            </a:pPr>
            <a:r>
              <a:rPr lang="en-GB" dirty="0"/>
              <a:t>   Corrections possible within 3 years on the portal.</a:t>
            </a:r>
            <a:endParaRPr lang="en-US" dirty="0"/>
          </a:p>
          <a:p>
            <a:pPr algn="just"/>
            <a:r>
              <a:rPr lang="en-GB" dirty="0"/>
              <a:t>   </a:t>
            </a:r>
            <a:endParaRPr lang="en-US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GB" dirty="0"/>
              <a:t>All MSs share registration and return information on operators registered     under the MOSS Scheme</a:t>
            </a:r>
            <a:endParaRPr lang="en-US" dirty="0"/>
          </a:p>
          <a:p>
            <a:pPr algn="just"/>
            <a:r>
              <a:rPr lang="en-GB" dirty="0"/>
              <a:t> </a:t>
            </a:r>
            <a:endParaRPr lang="en-US" dirty="0"/>
          </a:p>
          <a:p>
            <a:pPr algn="just"/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41BB3-DD2C-442F-8B7B-CC87A9E4B203}" type="slidenum">
              <a:rPr lang="en-GB"/>
              <a:pPr>
                <a:defRPr/>
              </a:pPr>
              <a:t>8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85813" y="1354098"/>
            <a:ext cx="7818437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en-US" sz="2400" b="1" i="1" dirty="0"/>
              <a:t>Main principles of MOSS (5)</a:t>
            </a:r>
          </a:p>
          <a:p>
            <a:pPr algn="just">
              <a:defRPr/>
            </a:pPr>
            <a:endParaRPr lang="en-US" sz="2400" b="1" i="1" dirty="0"/>
          </a:p>
          <a:p>
            <a:pPr algn="just">
              <a:defRPr/>
            </a:pPr>
            <a:r>
              <a:rPr lang="en-US" sz="2000" u="sng" dirty="0"/>
              <a:t>Mini One Stop Shop Return</a:t>
            </a:r>
          </a:p>
          <a:p>
            <a:pPr algn="just">
              <a:defRPr/>
            </a:pPr>
            <a:endParaRPr lang="en-US" sz="2400" dirty="0"/>
          </a:p>
          <a:p>
            <a:pPr marL="519113" algn="just">
              <a:buFont typeface="Arial" pitchFamily="34" charset="0"/>
              <a:buChar char="•"/>
              <a:defRPr/>
            </a:pPr>
            <a:r>
              <a:rPr lang="en-GB" sz="2400" dirty="0"/>
              <a:t> </a:t>
            </a:r>
            <a:r>
              <a:rPr lang="en-GB" dirty="0"/>
              <a:t>One single declaration</a:t>
            </a:r>
            <a:endParaRPr lang="en-US" dirty="0"/>
          </a:p>
          <a:p>
            <a:pPr marL="519113" algn="just">
              <a:defRPr/>
            </a:pPr>
            <a:endParaRPr lang="en-US" dirty="0"/>
          </a:p>
          <a:p>
            <a:pPr marL="519113" algn="just">
              <a:buFont typeface="Arial" pitchFamily="34" charset="0"/>
              <a:buChar char="•"/>
              <a:defRPr/>
            </a:pPr>
            <a:r>
              <a:rPr lang="en-GB" dirty="0"/>
              <a:t>  Multi-rate, multi-country</a:t>
            </a:r>
            <a:endParaRPr lang="en-US" dirty="0"/>
          </a:p>
          <a:p>
            <a:pPr marL="519113" algn="just">
              <a:defRPr/>
            </a:pPr>
            <a:r>
              <a:rPr lang="en-GB" dirty="0"/>
              <a:t> </a:t>
            </a:r>
            <a:endParaRPr lang="en-US" dirty="0"/>
          </a:p>
          <a:p>
            <a:pPr marL="519113" algn="just">
              <a:buFont typeface="Arial" pitchFamily="34" charset="0"/>
              <a:buChar char="•"/>
              <a:defRPr/>
            </a:pPr>
            <a:r>
              <a:rPr lang="en-GB" dirty="0"/>
              <a:t>  No declaration of exempt supplies</a:t>
            </a:r>
            <a:endParaRPr lang="en-US" dirty="0"/>
          </a:p>
          <a:p>
            <a:pPr marL="519113" algn="just">
              <a:defRPr/>
            </a:pPr>
            <a:r>
              <a:rPr lang="en-GB" dirty="0"/>
              <a:t> </a:t>
            </a:r>
            <a:endParaRPr lang="en-US" dirty="0"/>
          </a:p>
          <a:p>
            <a:pPr marL="519113" algn="just">
              <a:buFont typeface="Arial" pitchFamily="34" charset="0"/>
              <a:buChar char="•"/>
              <a:defRPr/>
            </a:pPr>
            <a:r>
              <a:rPr lang="en-GB" dirty="0"/>
              <a:t>  Standardised</a:t>
            </a:r>
            <a:endParaRPr lang="en-US" dirty="0"/>
          </a:p>
          <a:p>
            <a:pPr marL="519113" algn="just">
              <a:defRPr/>
            </a:pPr>
            <a:r>
              <a:rPr lang="en-GB" dirty="0"/>
              <a:t> 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F324CD-9C25-4E7C-B3FC-01DBDEED2985}" type="slidenum">
              <a:rPr lang="en-GB"/>
              <a:pPr>
                <a:defRPr/>
              </a:pPr>
              <a:t>9</a:t>
            </a:fld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6165850"/>
            <a:ext cx="9144000" cy="692150"/>
            <a:chOff x="0" y="6165304"/>
            <a:chExt cx="9144000" cy="692696"/>
          </a:xfrm>
        </p:grpSpPr>
        <p:sp>
          <p:nvSpPr>
            <p:cNvPr id="5" name="Rectangle 4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pic>
          <p:nvPicPr>
            <p:cNvPr id="6" name="Picture 4" descr="C:\Users\muscm006\Pictures\emblem.gif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91752" y="6237312"/>
              <a:ext cx="419808" cy="54868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84213" y="6279694"/>
              <a:ext cx="2008187" cy="46232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MINISTRY FOR FINANCE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VAT Department, Centre Point Building,</a:t>
              </a:r>
            </a:p>
            <a:p>
              <a:pPr>
                <a:defRPr/>
              </a:pPr>
              <a:r>
                <a:rPr lang="en-GB" sz="800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16, Ta’ Paris Road, Birkirkara, Malta</a:t>
              </a: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8E3E5192F4374C966ACB008E1E8BA0" ma:contentTypeVersion="1" ma:contentTypeDescription="Create a new document." ma:contentTypeScope="" ma:versionID="8984c512a196f314f84e8c3dd80f640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f9746fe128b0ca74698fd9d7c13d39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BE3A1D-08D5-4409-BF47-3C1492B90C8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32DE8653-AB3F-4342-BCCD-DD660C2A38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13131F-1A4C-41B7-B65D-A378931AFE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2101</TotalTime>
  <Words>1401</Words>
  <Application>Microsoft Office PowerPoint</Application>
  <PresentationFormat>On-screen Show (4:3)</PresentationFormat>
  <Paragraphs>226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Urban</vt:lpstr>
      <vt:lpstr>Introduction to the MOSS  (Mini one stop shop)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of Supply of Services Rules Changes w.e.f. 1-1-2015 What’s changing?</dc:title>
  <dc:creator>borgf008</dc:creator>
  <cp:lastModifiedBy>Calleja Claude 1 at MTCA</cp:lastModifiedBy>
  <cp:revision>359</cp:revision>
  <dcterms:created xsi:type="dcterms:W3CDTF">2014-08-20T08:18:34Z</dcterms:created>
  <dcterms:modified xsi:type="dcterms:W3CDTF">2025-01-09T09:06:40Z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0x010100398E3E5192F4374C966ACB008E1E8BA0</vt:lpwstr>
  </property>
  <property fmtid="{D5CDD505-2E9C-101B-9397-08002B2CF9AE}" pid="3" name="Order">
    <vt:r8>7600</vt:r8>
  </property>
  <property fmtid="{D5CDD505-2E9C-101B-9397-08002B2CF9AE}" pid="4" name="TemplateUrl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</Properties>
</file>