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handoutMasterIdLst>
    <p:handoutMasterId r:id="rId20"/>
  </p:handoutMasterIdLst>
  <p:sldIdLst>
    <p:sldId id="256" r:id="rId5"/>
    <p:sldId id="297" r:id="rId6"/>
    <p:sldId id="278" r:id="rId7"/>
    <p:sldId id="283" r:id="rId8"/>
    <p:sldId id="300" r:id="rId9"/>
    <p:sldId id="302" r:id="rId10"/>
    <p:sldId id="273" r:id="rId11"/>
    <p:sldId id="301" r:id="rId12"/>
    <p:sldId id="285" r:id="rId13"/>
    <p:sldId id="303" r:id="rId14"/>
    <p:sldId id="311" r:id="rId15"/>
    <p:sldId id="304" r:id="rId16"/>
    <p:sldId id="305" r:id="rId17"/>
    <p:sldId id="298" r:id="rId18"/>
  </p:sldIdLst>
  <p:sldSz cx="9144000" cy="6858000" type="screen4x3"/>
  <p:notesSz cx="6805613" cy="9939338"/>
  <p:defaultTextStyle>
    <a:defPPr>
      <a:defRPr lang="en-GB"/>
    </a:defPPr>
    <a:lvl1pPr algn="l" rtl="0" fontAlgn="base">
      <a:spcBef>
        <a:spcPct val="0"/>
      </a:spcBef>
      <a:spcAft>
        <a:spcPct val="0"/>
      </a:spcAft>
      <a:defRPr sz="2800" b="1" i="1" kern="1200">
        <a:solidFill>
          <a:schemeClr val="tx2"/>
        </a:solidFill>
        <a:latin typeface="Arial" charset="0"/>
        <a:ea typeface="+mn-ea"/>
        <a:cs typeface="+mn-cs"/>
      </a:defRPr>
    </a:lvl1pPr>
    <a:lvl2pPr marL="457200" algn="l" rtl="0" fontAlgn="base">
      <a:spcBef>
        <a:spcPct val="0"/>
      </a:spcBef>
      <a:spcAft>
        <a:spcPct val="0"/>
      </a:spcAft>
      <a:defRPr sz="2800" b="1" i="1" kern="1200">
        <a:solidFill>
          <a:schemeClr val="tx2"/>
        </a:solidFill>
        <a:latin typeface="Arial" charset="0"/>
        <a:ea typeface="+mn-ea"/>
        <a:cs typeface="+mn-cs"/>
      </a:defRPr>
    </a:lvl2pPr>
    <a:lvl3pPr marL="914400" algn="l" rtl="0" fontAlgn="base">
      <a:spcBef>
        <a:spcPct val="0"/>
      </a:spcBef>
      <a:spcAft>
        <a:spcPct val="0"/>
      </a:spcAft>
      <a:defRPr sz="2800" b="1" i="1" kern="1200">
        <a:solidFill>
          <a:schemeClr val="tx2"/>
        </a:solidFill>
        <a:latin typeface="Arial" charset="0"/>
        <a:ea typeface="+mn-ea"/>
        <a:cs typeface="+mn-cs"/>
      </a:defRPr>
    </a:lvl3pPr>
    <a:lvl4pPr marL="1371600" algn="l" rtl="0" fontAlgn="base">
      <a:spcBef>
        <a:spcPct val="0"/>
      </a:spcBef>
      <a:spcAft>
        <a:spcPct val="0"/>
      </a:spcAft>
      <a:defRPr sz="2800" b="1" i="1" kern="1200">
        <a:solidFill>
          <a:schemeClr val="tx2"/>
        </a:solidFill>
        <a:latin typeface="Arial" charset="0"/>
        <a:ea typeface="+mn-ea"/>
        <a:cs typeface="+mn-cs"/>
      </a:defRPr>
    </a:lvl4pPr>
    <a:lvl5pPr marL="1828800" algn="l" rtl="0" fontAlgn="base">
      <a:spcBef>
        <a:spcPct val="0"/>
      </a:spcBef>
      <a:spcAft>
        <a:spcPct val="0"/>
      </a:spcAft>
      <a:defRPr sz="2800" b="1" i="1" kern="1200">
        <a:solidFill>
          <a:schemeClr val="tx2"/>
        </a:solidFill>
        <a:latin typeface="Arial" charset="0"/>
        <a:ea typeface="+mn-ea"/>
        <a:cs typeface="+mn-cs"/>
      </a:defRPr>
    </a:lvl5pPr>
    <a:lvl6pPr marL="2286000" algn="l" defTabSz="914400" rtl="0" eaLnBrk="1" latinLnBrk="0" hangingPunct="1">
      <a:defRPr sz="2800" b="1" i="1" kern="1200">
        <a:solidFill>
          <a:schemeClr val="tx2"/>
        </a:solidFill>
        <a:latin typeface="Arial" charset="0"/>
        <a:ea typeface="+mn-ea"/>
        <a:cs typeface="+mn-cs"/>
      </a:defRPr>
    </a:lvl6pPr>
    <a:lvl7pPr marL="2743200" algn="l" defTabSz="914400" rtl="0" eaLnBrk="1" latinLnBrk="0" hangingPunct="1">
      <a:defRPr sz="2800" b="1" i="1" kern="1200">
        <a:solidFill>
          <a:schemeClr val="tx2"/>
        </a:solidFill>
        <a:latin typeface="Arial" charset="0"/>
        <a:ea typeface="+mn-ea"/>
        <a:cs typeface="+mn-cs"/>
      </a:defRPr>
    </a:lvl7pPr>
    <a:lvl8pPr marL="3200400" algn="l" defTabSz="914400" rtl="0" eaLnBrk="1" latinLnBrk="0" hangingPunct="1">
      <a:defRPr sz="2800" b="1" i="1" kern="1200">
        <a:solidFill>
          <a:schemeClr val="tx2"/>
        </a:solidFill>
        <a:latin typeface="Arial" charset="0"/>
        <a:ea typeface="+mn-ea"/>
        <a:cs typeface="+mn-cs"/>
      </a:defRPr>
    </a:lvl8pPr>
    <a:lvl9pPr marL="3657600" algn="l" defTabSz="914400" rtl="0" eaLnBrk="1" latinLnBrk="0" hangingPunct="1">
      <a:defRPr sz="2800" b="1" i="1" kern="1200">
        <a:solidFill>
          <a:schemeClr val="tx2"/>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1D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184" autoAdjust="0"/>
    <p:restoredTop sz="90084" autoAdjust="0"/>
  </p:normalViewPr>
  <p:slideViewPr>
    <p:cSldViewPr>
      <p:cViewPr varScale="1">
        <p:scale>
          <a:sx n="33" d="100"/>
          <a:sy n="33" d="100"/>
        </p:scale>
        <p:origin x="1424" y="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BD4F58B6-1A6D-4A92-A715-6D579FB68BFC}" type="datetimeFigureOut">
              <a:rPr lang="en-GB" smtClean="0"/>
              <a:t>09/01/2025</a:t>
            </a:fld>
            <a:endParaRPr lang="en-GB"/>
          </a:p>
        </p:txBody>
      </p:sp>
      <p:sp>
        <p:nvSpPr>
          <p:cNvPr id="4" name="Footer Placeholder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3DEC2731-8A1A-41CE-8B53-1A5BDF72B01C}" type="slidenum">
              <a:rPr lang="en-GB" smtClean="0"/>
              <a:t>‹#›</a:t>
            </a:fld>
            <a:endParaRPr lang="en-GB"/>
          </a:p>
        </p:txBody>
      </p:sp>
    </p:spTree>
    <p:extLst>
      <p:ext uri="{BB962C8B-B14F-4D97-AF65-F5344CB8AC3E}">
        <p14:creationId xmlns:p14="http://schemas.microsoft.com/office/powerpoint/2010/main" val="19217151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4DA5B682-35D9-4A5A-9844-064A04533A30}" type="datetimeFigureOut">
              <a:rPr lang="en-GB" smtClean="0"/>
              <a:t>09/01/2025</a:t>
            </a:fld>
            <a:endParaRPr lang="en-GB"/>
          </a:p>
        </p:txBody>
      </p:sp>
      <p:sp>
        <p:nvSpPr>
          <p:cNvPr id="4" name="Slide Image Placeholder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9CAF1B5D-865E-4784-AEA0-367248CBE58C}" type="slidenum">
              <a:rPr lang="en-GB" smtClean="0"/>
              <a:t>‹#›</a:t>
            </a:fld>
            <a:endParaRPr lang="en-GB"/>
          </a:p>
        </p:txBody>
      </p:sp>
    </p:spTree>
    <p:extLst>
      <p:ext uri="{BB962C8B-B14F-4D97-AF65-F5344CB8AC3E}">
        <p14:creationId xmlns:p14="http://schemas.microsoft.com/office/powerpoint/2010/main" val="1899487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CAF1B5D-865E-4784-AEA0-367248CBE58C}" type="slidenum">
              <a:rPr lang="en-GB" smtClean="0"/>
              <a:t>7</a:t>
            </a:fld>
            <a:endParaRPr lang="en-GB"/>
          </a:p>
        </p:txBody>
      </p:sp>
    </p:spTree>
    <p:extLst>
      <p:ext uri="{BB962C8B-B14F-4D97-AF65-F5344CB8AC3E}">
        <p14:creationId xmlns:p14="http://schemas.microsoft.com/office/powerpoint/2010/main" val="6122950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079" name="Picture 5" descr="mita-front-page-watermark_compressed.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005388" y="1012825"/>
            <a:ext cx="4138612" cy="584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85800" y="2249488"/>
            <a:ext cx="7772400" cy="1179512"/>
          </a:xfrm>
        </p:spPr>
        <p:txBody>
          <a:bodyPr/>
          <a:lstStyle>
            <a:lvl1pPr>
              <a:defRPr/>
            </a:lvl1pPr>
          </a:lstStyle>
          <a:p>
            <a:pPr lvl="0"/>
            <a:r>
              <a:rPr lang="en-GB" noProof="0"/>
              <a:t>Click to edit Master title style</a:t>
            </a:r>
          </a:p>
        </p:txBody>
      </p:sp>
      <p:pic>
        <p:nvPicPr>
          <p:cNvPr id="3080" name="Picture 8" descr="MITA-Logo_FULL.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95288" y="0"/>
            <a:ext cx="2195512" cy="192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8" name="Picture 16" descr="ISO - IIP - Left"/>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9375" y="6381750"/>
            <a:ext cx="132397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00349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88913"/>
            <a:ext cx="2057400" cy="593725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88913"/>
            <a:ext cx="6019800" cy="59372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3493935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88913"/>
            <a:ext cx="8229600" cy="922337"/>
          </a:xfrm>
        </p:spPr>
        <p:txBody>
          <a:bodyPr/>
          <a:lstStyle/>
          <a:p>
            <a:r>
              <a:rPr lang="en-US"/>
              <a:t>Click to edit Master title style</a:t>
            </a:r>
            <a:endParaRPr lang="en-GB"/>
          </a:p>
        </p:txBody>
      </p:sp>
      <p:sp>
        <p:nvSpPr>
          <p:cNvPr id="3" name="Content Placeholder 2"/>
          <p:cNvSpPr>
            <a:spLocks noGrp="1"/>
          </p:cNvSpPr>
          <p:nvPr>
            <p:ph sz="half" idx="1"/>
          </p:nvPr>
        </p:nvSpPr>
        <p:spPr>
          <a:xfrm>
            <a:off x="457200" y="1341438"/>
            <a:ext cx="4038600" cy="4784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648200" y="1341438"/>
            <a:ext cx="4038600" cy="4784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455650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AndTx" preserve="1">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88913"/>
            <a:ext cx="8229600" cy="922337"/>
          </a:xfrm>
        </p:spPr>
        <p:txBody>
          <a:bodyPr/>
          <a:lstStyle/>
          <a:p>
            <a:r>
              <a:rPr lang="en-US"/>
              <a:t>Click to edit Master title style</a:t>
            </a:r>
            <a:endParaRPr lang="en-GB"/>
          </a:p>
        </p:txBody>
      </p:sp>
      <p:sp>
        <p:nvSpPr>
          <p:cNvPr id="3" name="Chart Placeholder 2"/>
          <p:cNvSpPr>
            <a:spLocks noGrp="1"/>
          </p:cNvSpPr>
          <p:nvPr>
            <p:ph type="chart" sz="half" idx="1"/>
          </p:nvPr>
        </p:nvSpPr>
        <p:spPr>
          <a:xfrm>
            <a:off x="457200" y="1341438"/>
            <a:ext cx="4038600" cy="4784725"/>
          </a:xfrm>
        </p:spPr>
        <p:txBody>
          <a:bodyPr/>
          <a:lstStyle/>
          <a:p>
            <a:endParaRPr lang="en-GB"/>
          </a:p>
        </p:txBody>
      </p:sp>
      <p:sp>
        <p:nvSpPr>
          <p:cNvPr id="4" name="Text Placeholder 3"/>
          <p:cNvSpPr>
            <a:spLocks noGrp="1"/>
          </p:cNvSpPr>
          <p:nvPr>
            <p:ph type="body" sz="half" idx="2"/>
          </p:nvPr>
        </p:nvSpPr>
        <p:spPr>
          <a:xfrm>
            <a:off x="4648200" y="1341438"/>
            <a:ext cx="4038600" cy="4784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145753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152338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716967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341438"/>
            <a:ext cx="4038600"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341438"/>
            <a:ext cx="4038600"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564717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909041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766557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58734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238516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527096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4" name="Picture 5" descr="mita-front-page-watermark_compressed.jpg"/>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5005388" y="1012825"/>
            <a:ext cx="4138612" cy="584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6" name="Rectangle 2"/>
          <p:cNvSpPr>
            <a:spLocks noGrp="1" noChangeArrowheads="1"/>
          </p:cNvSpPr>
          <p:nvPr>
            <p:ph type="title"/>
          </p:nvPr>
        </p:nvSpPr>
        <p:spPr bwMode="auto">
          <a:xfrm>
            <a:off x="457200" y="188913"/>
            <a:ext cx="8229600" cy="922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t>Click to edit Master title style</a:t>
            </a:r>
          </a:p>
        </p:txBody>
      </p:sp>
      <p:sp>
        <p:nvSpPr>
          <p:cNvPr id="1027" name="Rectangle 3"/>
          <p:cNvSpPr>
            <a:spLocks noGrp="1" noChangeArrowheads="1"/>
          </p:cNvSpPr>
          <p:nvPr>
            <p:ph type="body" idx="1"/>
          </p:nvPr>
        </p:nvSpPr>
        <p:spPr bwMode="auto">
          <a:xfrm>
            <a:off x="457200" y="1341438"/>
            <a:ext cx="8229600" cy="4784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pic>
        <p:nvPicPr>
          <p:cNvPr id="1041" name="Picture 17" descr="ISO - IIP - Left"/>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a:stretch>
            <a:fillRect/>
          </a:stretch>
        </p:blipFill>
        <p:spPr bwMode="auto">
          <a:xfrm>
            <a:off x="79375" y="6391275"/>
            <a:ext cx="132397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rtl="0" fontAlgn="base">
        <a:spcBef>
          <a:spcPct val="0"/>
        </a:spcBef>
        <a:spcAft>
          <a:spcPct val="0"/>
        </a:spcAft>
        <a:defRPr sz="2800" b="1" i="1">
          <a:solidFill>
            <a:schemeClr val="tx2"/>
          </a:solidFill>
          <a:latin typeface="+mj-lt"/>
          <a:ea typeface="+mj-ea"/>
          <a:cs typeface="+mj-cs"/>
        </a:defRPr>
      </a:lvl1pPr>
      <a:lvl2pPr algn="l" rtl="0" fontAlgn="base">
        <a:spcBef>
          <a:spcPct val="0"/>
        </a:spcBef>
        <a:spcAft>
          <a:spcPct val="0"/>
        </a:spcAft>
        <a:defRPr sz="2800" b="1" i="1">
          <a:solidFill>
            <a:schemeClr val="tx2"/>
          </a:solidFill>
          <a:latin typeface="Arial" charset="0"/>
        </a:defRPr>
      </a:lvl2pPr>
      <a:lvl3pPr algn="l" rtl="0" fontAlgn="base">
        <a:spcBef>
          <a:spcPct val="0"/>
        </a:spcBef>
        <a:spcAft>
          <a:spcPct val="0"/>
        </a:spcAft>
        <a:defRPr sz="2800" b="1" i="1">
          <a:solidFill>
            <a:schemeClr val="tx2"/>
          </a:solidFill>
          <a:latin typeface="Arial" charset="0"/>
        </a:defRPr>
      </a:lvl3pPr>
      <a:lvl4pPr algn="l" rtl="0" fontAlgn="base">
        <a:spcBef>
          <a:spcPct val="0"/>
        </a:spcBef>
        <a:spcAft>
          <a:spcPct val="0"/>
        </a:spcAft>
        <a:defRPr sz="2800" b="1" i="1">
          <a:solidFill>
            <a:schemeClr val="tx2"/>
          </a:solidFill>
          <a:latin typeface="Arial" charset="0"/>
        </a:defRPr>
      </a:lvl4pPr>
      <a:lvl5pPr algn="l" rtl="0" fontAlgn="base">
        <a:spcBef>
          <a:spcPct val="0"/>
        </a:spcBef>
        <a:spcAft>
          <a:spcPct val="0"/>
        </a:spcAft>
        <a:defRPr sz="2800" b="1" i="1">
          <a:solidFill>
            <a:schemeClr val="tx2"/>
          </a:solidFill>
          <a:latin typeface="Arial" charset="0"/>
        </a:defRPr>
      </a:lvl5pPr>
      <a:lvl6pPr marL="457200" algn="l" rtl="0" fontAlgn="base">
        <a:spcBef>
          <a:spcPct val="0"/>
        </a:spcBef>
        <a:spcAft>
          <a:spcPct val="0"/>
        </a:spcAft>
        <a:defRPr sz="2800" b="1" i="1">
          <a:solidFill>
            <a:schemeClr val="tx2"/>
          </a:solidFill>
          <a:latin typeface="Arial" charset="0"/>
        </a:defRPr>
      </a:lvl6pPr>
      <a:lvl7pPr marL="914400" algn="l" rtl="0" fontAlgn="base">
        <a:spcBef>
          <a:spcPct val="0"/>
        </a:spcBef>
        <a:spcAft>
          <a:spcPct val="0"/>
        </a:spcAft>
        <a:defRPr sz="2800" b="1" i="1">
          <a:solidFill>
            <a:schemeClr val="tx2"/>
          </a:solidFill>
          <a:latin typeface="Arial" charset="0"/>
        </a:defRPr>
      </a:lvl7pPr>
      <a:lvl8pPr marL="1371600" algn="l" rtl="0" fontAlgn="base">
        <a:spcBef>
          <a:spcPct val="0"/>
        </a:spcBef>
        <a:spcAft>
          <a:spcPct val="0"/>
        </a:spcAft>
        <a:defRPr sz="2800" b="1" i="1">
          <a:solidFill>
            <a:schemeClr val="tx2"/>
          </a:solidFill>
          <a:latin typeface="Arial" charset="0"/>
        </a:defRPr>
      </a:lvl8pPr>
      <a:lvl9pPr marL="1828800" algn="l" rtl="0" fontAlgn="base">
        <a:spcBef>
          <a:spcPct val="0"/>
        </a:spcBef>
        <a:spcAft>
          <a:spcPct val="0"/>
        </a:spcAft>
        <a:defRPr sz="2800" b="1" i="1">
          <a:solidFill>
            <a:schemeClr val="tx2"/>
          </a:solidFill>
          <a:latin typeface="Arial" charset="0"/>
        </a:defRPr>
      </a:lvl9pPr>
    </p:titleStyle>
    <p:bodyStyle>
      <a:lvl1pPr marL="342900" indent="-342900" algn="l" rtl="0" fontAlgn="base">
        <a:spcBef>
          <a:spcPct val="20000"/>
        </a:spcBef>
        <a:spcAft>
          <a:spcPct val="0"/>
        </a:spcAft>
        <a:buChar char="•"/>
        <a:defRPr sz="2400">
          <a:solidFill>
            <a:schemeClr val="tx1"/>
          </a:solidFill>
          <a:latin typeface="+mn-lt"/>
          <a:ea typeface="+mn-ea"/>
          <a:cs typeface="+mn-cs"/>
        </a:defRPr>
      </a:lvl1pPr>
      <a:lvl2pPr marL="742950" indent="-285750" algn="l" rtl="0" fontAlgn="base">
        <a:spcBef>
          <a:spcPct val="20000"/>
        </a:spcBef>
        <a:spcAft>
          <a:spcPct val="0"/>
        </a:spcAft>
        <a:buChar char="–"/>
        <a:defRPr sz="2000">
          <a:solidFill>
            <a:schemeClr val="tx1"/>
          </a:solidFill>
          <a:latin typeface="+mn-lt"/>
        </a:defRPr>
      </a:lvl2pPr>
      <a:lvl3pPr marL="1143000" indent="-228600" algn="l" rtl="0" fontAlgn="base">
        <a:spcBef>
          <a:spcPct val="20000"/>
        </a:spcBef>
        <a:spcAft>
          <a:spcPct val="0"/>
        </a:spcAft>
        <a:buChar char="•"/>
        <a:defRPr>
          <a:solidFill>
            <a:schemeClr val="tx1"/>
          </a:solidFill>
          <a:latin typeface="+mn-lt"/>
        </a:defRPr>
      </a:lvl3pPr>
      <a:lvl4pPr marL="1600200" indent="-228600" algn="l" rtl="0" fontAlgn="base">
        <a:spcBef>
          <a:spcPct val="20000"/>
        </a:spcBef>
        <a:spcAft>
          <a:spcPct val="0"/>
        </a:spcAft>
        <a:buChar char="–"/>
        <a:defRPr sz="1600">
          <a:solidFill>
            <a:schemeClr val="tx1"/>
          </a:solidFill>
          <a:latin typeface="+mn-lt"/>
        </a:defRPr>
      </a:lvl4pPr>
      <a:lvl5pPr marL="2057400" indent="-228600" algn="l" rtl="0" fontAlgn="base">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sz="4000" b="0" i="0" dirty="0">
                <a:solidFill>
                  <a:schemeClr val="tx1"/>
                </a:solidFill>
                <a:latin typeface="Segoe UI" panose="020B0502040204020203" pitchFamily="34" charset="0"/>
                <a:ea typeface="Segoe UI" panose="020B0502040204020203" pitchFamily="34" charset="0"/>
                <a:cs typeface="Segoe UI" panose="020B0502040204020203" pitchFamily="34" charset="0"/>
              </a:rPr>
              <a:t>Mini One Stop Shop</a:t>
            </a:r>
            <a:br>
              <a:rPr lang="en-US" sz="4000" b="0" i="0" dirty="0">
                <a:solidFill>
                  <a:schemeClr val="tx1"/>
                </a:solidFill>
                <a:latin typeface="Segoe UI Light" pitchFamily="34" charset="0"/>
                <a:ea typeface="Segoe UI" pitchFamily="34" charset="0"/>
                <a:cs typeface="Segoe UI" pitchFamily="34" charset="0"/>
              </a:rPr>
            </a:br>
            <a:r>
              <a:rPr lang="en-US" sz="4000" b="0" i="0" dirty="0">
                <a:solidFill>
                  <a:schemeClr val="tx1"/>
                </a:solidFill>
                <a:latin typeface="Segoe UI Light" pitchFamily="34" charset="0"/>
                <a:ea typeface="Segoe UI" pitchFamily="34" charset="0"/>
                <a:cs typeface="Segoe UI" pitchFamily="34" charset="0"/>
              </a:rPr>
              <a:t>Technical Implementation</a:t>
            </a:r>
            <a:endParaRPr lang="en-US" sz="1600" b="0" i="0" dirty="0">
              <a:solidFill>
                <a:schemeClr val="tx1"/>
              </a:solidFill>
              <a:latin typeface="Segoe UI Light" pitchFamily="34" charset="0"/>
              <a:ea typeface="Segoe UI" pitchFamily="34" charset="0"/>
              <a:cs typeface="Segoe UI" pitchFamily="34" charset="0"/>
            </a:endParaRPr>
          </a:p>
        </p:txBody>
      </p:sp>
      <p:sp>
        <p:nvSpPr>
          <p:cNvPr id="2052" name="Text Box 4"/>
          <p:cNvSpPr txBox="1">
            <a:spLocks noChangeArrowheads="1"/>
          </p:cNvSpPr>
          <p:nvPr/>
        </p:nvSpPr>
        <p:spPr bwMode="auto">
          <a:xfrm>
            <a:off x="742354" y="4725144"/>
            <a:ext cx="4752975" cy="9294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10000"/>
              </a:spcBef>
              <a:spcAft>
                <a:spcPct val="10000"/>
              </a:spcAft>
            </a:pPr>
            <a:r>
              <a:rPr lang="en-GB" sz="1600" b="0" i="0" dirty="0">
                <a:solidFill>
                  <a:schemeClr val="tx1"/>
                </a:solidFill>
                <a:latin typeface="Segoe UI Light" pitchFamily="34" charset="0"/>
                <a:ea typeface="Segoe UI" pitchFamily="34" charset="0"/>
                <a:cs typeface="Segoe UI" pitchFamily="34" charset="0"/>
              </a:rPr>
              <a:t>Keith Aquilina</a:t>
            </a:r>
          </a:p>
          <a:p>
            <a:pPr>
              <a:spcBef>
                <a:spcPct val="10000"/>
              </a:spcBef>
              <a:spcAft>
                <a:spcPct val="10000"/>
              </a:spcAft>
            </a:pPr>
            <a:r>
              <a:rPr lang="en-GB" sz="1600" b="0" i="0" dirty="0">
                <a:solidFill>
                  <a:schemeClr val="tx1"/>
                </a:solidFill>
                <a:latin typeface="Segoe UI Light" pitchFamily="34" charset="0"/>
                <a:ea typeface="Segoe UI" pitchFamily="34" charset="0"/>
                <a:cs typeface="Segoe UI" pitchFamily="34" charset="0"/>
              </a:rPr>
              <a:t>MITA</a:t>
            </a:r>
          </a:p>
          <a:p>
            <a:pPr>
              <a:spcBef>
                <a:spcPct val="10000"/>
              </a:spcBef>
              <a:spcAft>
                <a:spcPct val="10000"/>
              </a:spcAft>
            </a:pPr>
            <a:r>
              <a:rPr lang="en-GB" sz="1600" b="0" i="0" dirty="0">
                <a:solidFill>
                  <a:schemeClr val="tx1"/>
                </a:solidFill>
                <a:latin typeface="Segoe UI Light" pitchFamily="34" charset="0"/>
                <a:ea typeface="Segoe UI" pitchFamily="34" charset="0"/>
                <a:cs typeface="Segoe UI" pitchFamily="34" charset="0"/>
              </a:rPr>
              <a:t>3</a:t>
            </a:r>
            <a:r>
              <a:rPr lang="en-GB" sz="1600" b="0" i="0" baseline="30000" dirty="0">
                <a:solidFill>
                  <a:schemeClr val="tx1"/>
                </a:solidFill>
                <a:latin typeface="Segoe UI Light" pitchFamily="34" charset="0"/>
                <a:ea typeface="Segoe UI" pitchFamily="34" charset="0"/>
                <a:cs typeface="Segoe UI" pitchFamily="34" charset="0"/>
              </a:rPr>
              <a:t>rd</a:t>
            </a:r>
            <a:r>
              <a:rPr lang="en-GB" sz="1600" b="0" i="0" dirty="0">
                <a:solidFill>
                  <a:schemeClr val="tx1"/>
                </a:solidFill>
                <a:latin typeface="Segoe UI Light" pitchFamily="34" charset="0"/>
                <a:ea typeface="Segoe UI" pitchFamily="34" charset="0"/>
                <a:cs typeface="Segoe UI" pitchFamily="34" charset="0"/>
              </a:rPr>
              <a:t> September 2014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375047"/>
            <a:ext cx="5538696" cy="584775"/>
          </a:xfrm>
          <a:prstGeom prst="rect">
            <a:avLst/>
          </a:prstGeom>
          <a:noFill/>
        </p:spPr>
        <p:txBody>
          <a:bodyPr wrap="none" rtlCol="0">
            <a:spAutoFit/>
          </a:bodyPr>
          <a:lstStyle/>
          <a:p>
            <a:r>
              <a:rPr lang="en-GB" sz="3200" b="0" i="0" dirty="0">
                <a:solidFill>
                  <a:schemeClr val="tx1"/>
                </a:solidFill>
                <a:latin typeface="Segoe UI" panose="020B0502040204020203" pitchFamily="34" charset="0"/>
                <a:ea typeface="Segoe UI" panose="020B0502040204020203" pitchFamily="34" charset="0"/>
                <a:cs typeface="Segoe UI" panose="020B0502040204020203" pitchFamily="34" charset="0"/>
              </a:rPr>
              <a:t>Corrections to the VAT Return</a:t>
            </a:r>
          </a:p>
        </p:txBody>
      </p:sp>
      <p:sp>
        <p:nvSpPr>
          <p:cNvPr id="5" name="TextBox 4"/>
          <p:cNvSpPr txBox="1"/>
          <p:nvPr/>
        </p:nvSpPr>
        <p:spPr>
          <a:xfrm>
            <a:off x="611560" y="764704"/>
            <a:ext cx="7704856" cy="1938992"/>
          </a:xfrm>
          <a:prstGeom prst="rect">
            <a:avLst/>
          </a:prstGeom>
          <a:noFill/>
        </p:spPr>
        <p:txBody>
          <a:bodyPr wrap="square" rtlCol="0">
            <a:spAutoFit/>
          </a:bodyPr>
          <a:lstStyle/>
          <a:p>
            <a:pPr marL="285750" indent="-285750">
              <a:buFont typeface="Arial" pitchFamily="34" charset="0"/>
              <a:buChar char="•"/>
            </a:pPr>
            <a:endParaRPr lang="en-GB" sz="24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lvl="1"/>
            <a:endParaRPr lang="en-GB" sz="18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marL="742950" lvl="1" indent="-285750">
              <a:buFont typeface="Arial" pitchFamily="34" charset="0"/>
              <a:buChar char="•"/>
            </a:pPr>
            <a:endParaRPr lang="en-GB" sz="2400" b="0" i="0" dirty="0">
              <a:solidFill>
                <a:schemeClr val="tx1"/>
              </a:solidFill>
              <a:latin typeface="Segoe UI Light" pitchFamily="34" charset="0"/>
            </a:endParaRPr>
          </a:p>
        </p:txBody>
      </p:sp>
      <p:sp>
        <p:nvSpPr>
          <p:cNvPr id="6" name="TextBox 5"/>
          <p:cNvSpPr txBox="1"/>
          <p:nvPr/>
        </p:nvSpPr>
        <p:spPr>
          <a:xfrm>
            <a:off x="763960" y="917104"/>
            <a:ext cx="7704856" cy="5447645"/>
          </a:xfrm>
          <a:prstGeom prst="rect">
            <a:avLst/>
          </a:prstGeom>
          <a:noFill/>
        </p:spPr>
        <p:txBody>
          <a:bodyPr wrap="square" rtlCol="0">
            <a:spAutoFit/>
          </a:bodyPr>
          <a:lstStyle/>
          <a:p>
            <a:pPr marL="285750" indent="-285750">
              <a:buFont typeface="Arial" pitchFamily="34" charset="0"/>
              <a:buChar char="•"/>
            </a:pPr>
            <a:endParaRPr lang="en-GB" sz="2400" b="0" i="0" dirty="0">
              <a:solidFill>
                <a:schemeClr val="tx1"/>
              </a:solidFill>
              <a:latin typeface="Segoe UI Light" pitchFamily="34" charset="0"/>
            </a:endParaRPr>
          </a:p>
          <a:p>
            <a:pPr marL="285750" indent="-285750">
              <a:buFont typeface="Arial" pitchFamily="34" charset="0"/>
              <a:buChar char="•"/>
            </a:pPr>
            <a:r>
              <a:rPr lang="en-GB" sz="2400" b="0" i="0" dirty="0">
                <a:solidFill>
                  <a:schemeClr val="tx1"/>
                </a:solidFill>
                <a:latin typeface="Segoe UI Light" pitchFamily="34" charset="0"/>
              </a:rPr>
              <a:t>Changes to the VAT Return are considered as Corrections only after the deadline (20</a:t>
            </a:r>
            <a:r>
              <a:rPr lang="en-GB" sz="2400" b="0" i="0" baseline="30000" dirty="0">
                <a:solidFill>
                  <a:schemeClr val="tx1"/>
                </a:solidFill>
                <a:latin typeface="Segoe UI Light" pitchFamily="34" charset="0"/>
              </a:rPr>
              <a:t>th</a:t>
            </a:r>
            <a:r>
              <a:rPr lang="en-GB" sz="2400" b="0" i="0" dirty="0">
                <a:solidFill>
                  <a:schemeClr val="tx1"/>
                </a:solidFill>
                <a:latin typeface="Segoe UI Light" pitchFamily="34" charset="0"/>
              </a:rPr>
              <a:t> of the following month)</a:t>
            </a:r>
          </a:p>
          <a:p>
            <a:pPr marL="285750" indent="-285750">
              <a:buFont typeface="Arial" pitchFamily="34" charset="0"/>
              <a:buChar char="•"/>
            </a:pPr>
            <a:endParaRPr lang="en-GB" sz="2400" b="0" i="0" dirty="0">
              <a:solidFill>
                <a:schemeClr val="tx1"/>
              </a:solidFill>
              <a:latin typeface="Segoe UI Light" pitchFamily="34" charset="0"/>
            </a:endParaRPr>
          </a:p>
          <a:p>
            <a:pPr marL="285750" indent="-285750">
              <a:buFont typeface="Arial" pitchFamily="34" charset="0"/>
              <a:buChar char="•"/>
            </a:pPr>
            <a:r>
              <a:rPr lang="en-GB" sz="2400" b="0" i="0" dirty="0">
                <a:solidFill>
                  <a:schemeClr val="tx1"/>
                </a:solidFill>
                <a:latin typeface="Segoe UI Light" pitchFamily="34" charset="0"/>
              </a:rPr>
              <a:t>Corrections should be submitted electronically through the MSID Web Portal up to 3 years from the end of the VAT Return period.</a:t>
            </a:r>
          </a:p>
          <a:p>
            <a:pPr marL="285750" indent="-285750">
              <a:buFont typeface="Arial" pitchFamily="34" charset="0"/>
              <a:buChar char="•"/>
            </a:pPr>
            <a:endParaRPr lang="en-GB" sz="2400" b="0" i="0" dirty="0">
              <a:solidFill>
                <a:schemeClr val="tx1"/>
              </a:solidFill>
              <a:latin typeface="Segoe UI Light" pitchFamily="34" charset="0"/>
            </a:endParaRPr>
          </a:p>
          <a:p>
            <a:pPr marL="285750" indent="-285750">
              <a:buFont typeface="Arial" pitchFamily="34" charset="0"/>
              <a:buChar char="•"/>
            </a:pPr>
            <a:r>
              <a:rPr lang="en-GB" sz="2400" b="0" i="0" dirty="0">
                <a:solidFill>
                  <a:schemeClr val="tx1"/>
                </a:solidFill>
                <a:latin typeface="Segoe UI Light" pitchFamily="34" charset="0"/>
              </a:rPr>
              <a:t>Corrections after 3 years are to be dealt directly with the MSCONs concerned </a:t>
            </a:r>
          </a:p>
          <a:p>
            <a:pPr marL="285750" indent="-285750">
              <a:buFont typeface="Arial" pitchFamily="34" charset="0"/>
              <a:buChar char="•"/>
            </a:pPr>
            <a:endParaRPr lang="en-GB" sz="2400" b="0" i="0" dirty="0">
              <a:solidFill>
                <a:schemeClr val="tx1"/>
              </a:solidFill>
              <a:latin typeface="Segoe UI Light" pitchFamily="34" charset="0"/>
            </a:endParaRPr>
          </a:p>
          <a:p>
            <a:pPr lvl="1"/>
            <a:endParaRPr lang="en-GB" sz="18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marL="742950" lvl="1" indent="-285750">
              <a:buFont typeface="Arial" pitchFamily="34" charset="0"/>
              <a:buChar char="•"/>
            </a:pPr>
            <a:endParaRPr lang="en-GB" sz="2400" b="0" i="0" dirty="0">
              <a:solidFill>
                <a:schemeClr val="tx1"/>
              </a:solidFill>
              <a:latin typeface="Segoe UI Light" pitchFamily="34" charset="0"/>
            </a:endParaRPr>
          </a:p>
        </p:txBody>
      </p:sp>
    </p:spTree>
    <p:extLst>
      <p:ext uri="{BB962C8B-B14F-4D97-AF65-F5344CB8AC3E}">
        <p14:creationId xmlns:p14="http://schemas.microsoft.com/office/powerpoint/2010/main" val="873892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375047"/>
            <a:ext cx="3677353" cy="584775"/>
          </a:xfrm>
          <a:prstGeom prst="rect">
            <a:avLst/>
          </a:prstGeom>
          <a:noFill/>
        </p:spPr>
        <p:txBody>
          <a:bodyPr wrap="none" rtlCol="0">
            <a:spAutoFit/>
          </a:bodyPr>
          <a:lstStyle/>
          <a:p>
            <a:r>
              <a:rPr lang="en-GB" sz="3200" b="0" i="0" dirty="0">
                <a:solidFill>
                  <a:schemeClr val="tx1"/>
                </a:solidFill>
                <a:latin typeface="Segoe UI" panose="020B0502040204020203" pitchFamily="34" charset="0"/>
                <a:ea typeface="Segoe UI" panose="020B0502040204020203" pitchFamily="34" charset="0"/>
                <a:cs typeface="Segoe UI" panose="020B0502040204020203" pitchFamily="34" charset="0"/>
              </a:rPr>
              <a:t>MOSS Portal Demo</a:t>
            </a:r>
          </a:p>
        </p:txBody>
      </p:sp>
      <p:sp>
        <p:nvSpPr>
          <p:cNvPr id="5" name="TextBox 4"/>
          <p:cNvSpPr txBox="1"/>
          <p:nvPr/>
        </p:nvSpPr>
        <p:spPr>
          <a:xfrm>
            <a:off x="611560" y="764704"/>
            <a:ext cx="7704856" cy="1938992"/>
          </a:xfrm>
          <a:prstGeom prst="rect">
            <a:avLst/>
          </a:prstGeom>
          <a:noFill/>
        </p:spPr>
        <p:txBody>
          <a:bodyPr wrap="square" rtlCol="0">
            <a:spAutoFit/>
          </a:bodyPr>
          <a:lstStyle/>
          <a:p>
            <a:pPr marL="285750" indent="-285750">
              <a:buFont typeface="Arial" pitchFamily="34" charset="0"/>
              <a:buChar char="•"/>
            </a:pPr>
            <a:endParaRPr lang="en-GB" sz="24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lvl="1"/>
            <a:endParaRPr lang="en-GB" sz="18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marL="742950" lvl="1" indent="-285750">
              <a:buFont typeface="Arial" pitchFamily="34" charset="0"/>
              <a:buChar char="•"/>
            </a:pPr>
            <a:endParaRPr lang="en-GB" sz="2400" b="0" i="0" dirty="0">
              <a:solidFill>
                <a:schemeClr val="tx1"/>
              </a:solidFill>
              <a:latin typeface="Segoe UI Light" pitchFamily="34" charset="0"/>
            </a:endParaRPr>
          </a:p>
        </p:txBody>
      </p:sp>
    </p:spTree>
    <p:extLst>
      <p:ext uri="{BB962C8B-B14F-4D97-AF65-F5344CB8AC3E}">
        <p14:creationId xmlns:p14="http://schemas.microsoft.com/office/powerpoint/2010/main" val="15822860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375047"/>
            <a:ext cx="1923540" cy="584775"/>
          </a:xfrm>
          <a:prstGeom prst="rect">
            <a:avLst/>
          </a:prstGeom>
          <a:noFill/>
        </p:spPr>
        <p:txBody>
          <a:bodyPr wrap="none" rtlCol="0">
            <a:spAutoFit/>
          </a:bodyPr>
          <a:lstStyle/>
          <a:p>
            <a:r>
              <a:rPr lang="en-GB" sz="3200" b="0" i="0" dirty="0">
                <a:solidFill>
                  <a:schemeClr val="tx1"/>
                </a:solidFill>
                <a:latin typeface="Segoe UI" panose="020B0502040204020203" pitchFamily="34" charset="0"/>
                <a:ea typeface="Segoe UI" panose="020B0502040204020203" pitchFamily="34" charset="0"/>
                <a:cs typeface="Segoe UI" panose="020B0502040204020203" pitchFamily="34" charset="0"/>
              </a:rPr>
              <a:t>Payments</a:t>
            </a:r>
          </a:p>
        </p:txBody>
      </p:sp>
      <p:sp>
        <p:nvSpPr>
          <p:cNvPr id="6" name="TextBox 5"/>
          <p:cNvSpPr txBox="1"/>
          <p:nvPr/>
        </p:nvSpPr>
        <p:spPr>
          <a:xfrm>
            <a:off x="611560" y="764704"/>
            <a:ext cx="7704856" cy="4616648"/>
          </a:xfrm>
          <a:prstGeom prst="rect">
            <a:avLst/>
          </a:prstGeom>
          <a:noFill/>
        </p:spPr>
        <p:txBody>
          <a:bodyPr wrap="square" rtlCol="0">
            <a:spAutoFit/>
          </a:bodyPr>
          <a:lstStyle/>
          <a:p>
            <a:pPr marL="285750" indent="-285750">
              <a:buFont typeface="Arial" pitchFamily="34" charset="0"/>
              <a:buChar char="•"/>
            </a:pPr>
            <a:endParaRPr lang="en-GB" sz="2400" b="0" i="0" dirty="0">
              <a:solidFill>
                <a:schemeClr val="tx1"/>
              </a:solidFill>
              <a:latin typeface="Segoe UI Light" pitchFamily="34" charset="0"/>
            </a:endParaRPr>
          </a:p>
          <a:p>
            <a:pPr marL="285750" indent="-285750">
              <a:buFont typeface="Arial" pitchFamily="34" charset="0"/>
              <a:buChar char="•"/>
            </a:pPr>
            <a:r>
              <a:rPr lang="en-GB" sz="2400" b="0" i="0" dirty="0">
                <a:solidFill>
                  <a:schemeClr val="tx1"/>
                </a:solidFill>
                <a:latin typeface="Segoe UI Light" pitchFamily="34" charset="0"/>
              </a:rPr>
              <a:t>Payments through bank transfer and have to include the VAT Return Reference Number</a:t>
            </a:r>
          </a:p>
          <a:p>
            <a:pPr marL="285750" indent="-285750">
              <a:buFont typeface="Arial" pitchFamily="34" charset="0"/>
              <a:buChar char="•"/>
            </a:pPr>
            <a:endParaRPr lang="en-GB" sz="2400" b="0" i="0" dirty="0">
              <a:solidFill>
                <a:schemeClr val="tx1"/>
              </a:solidFill>
              <a:latin typeface="Segoe UI Light" pitchFamily="34" charset="0"/>
            </a:endParaRPr>
          </a:p>
          <a:p>
            <a:pPr marL="285750" indent="-285750">
              <a:buFont typeface="Arial" pitchFamily="34" charset="0"/>
              <a:buChar char="•"/>
            </a:pPr>
            <a:r>
              <a:rPr lang="en-GB" sz="2400" b="0" i="0" dirty="0">
                <a:solidFill>
                  <a:schemeClr val="tx1"/>
                </a:solidFill>
                <a:latin typeface="Segoe UI Light" pitchFamily="34" charset="0"/>
              </a:rPr>
              <a:t>Partial Payments will be automatically divided between MSCONs</a:t>
            </a:r>
          </a:p>
          <a:p>
            <a:pPr marL="285750" indent="-285750">
              <a:buFont typeface="Arial" pitchFamily="34" charset="0"/>
              <a:buChar char="•"/>
            </a:pPr>
            <a:endParaRPr lang="en-GB" sz="2400" b="0" i="0" dirty="0">
              <a:solidFill>
                <a:schemeClr val="tx1"/>
              </a:solidFill>
              <a:latin typeface="Segoe UI Light" pitchFamily="34" charset="0"/>
            </a:endParaRPr>
          </a:p>
          <a:p>
            <a:pPr marL="285750" indent="-285750">
              <a:buFont typeface="Arial" pitchFamily="34" charset="0"/>
              <a:buChar char="•"/>
            </a:pPr>
            <a:r>
              <a:rPr lang="en-GB" sz="2400" b="0" i="0" dirty="0">
                <a:solidFill>
                  <a:schemeClr val="tx1"/>
                </a:solidFill>
                <a:latin typeface="Segoe UI Light" pitchFamily="34" charset="0"/>
              </a:rPr>
              <a:t>Interest and Penalties incurred in other MSCONs has to be paid directly to MSCON</a:t>
            </a:r>
          </a:p>
          <a:p>
            <a:pPr marL="742950" lvl="1" indent="-285750">
              <a:buFont typeface="Arial" pitchFamily="34" charset="0"/>
              <a:buChar char="•"/>
            </a:pPr>
            <a:endParaRPr lang="en-GB" sz="1800" b="0" i="0" dirty="0">
              <a:solidFill>
                <a:schemeClr val="tx1"/>
              </a:solidFill>
              <a:latin typeface="Segoe UI Light" pitchFamily="34" charset="0"/>
            </a:endParaRPr>
          </a:p>
          <a:p>
            <a:pPr lvl="1"/>
            <a:endParaRPr lang="en-GB" sz="18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marL="742950" lvl="1" indent="-285750">
              <a:buFont typeface="Arial" pitchFamily="34" charset="0"/>
              <a:buChar char="•"/>
            </a:pPr>
            <a:endParaRPr lang="en-GB" sz="2400" b="0" i="0" dirty="0">
              <a:solidFill>
                <a:schemeClr val="tx1"/>
              </a:solidFill>
              <a:latin typeface="Segoe UI Light" pitchFamily="34" charset="0"/>
            </a:endParaRPr>
          </a:p>
        </p:txBody>
      </p:sp>
    </p:spTree>
    <p:extLst>
      <p:ext uri="{BB962C8B-B14F-4D97-AF65-F5344CB8AC3E}">
        <p14:creationId xmlns:p14="http://schemas.microsoft.com/office/powerpoint/2010/main" val="23485318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375047"/>
            <a:ext cx="3772828" cy="584775"/>
          </a:xfrm>
          <a:prstGeom prst="rect">
            <a:avLst/>
          </a:prstGeom>
          <a:noFill/>
        </p:spPr>
        <p:txBody>
          <a:bodyPr wrap="none" rtlCol="0">
            <a:spAutoFit/>
          </a:bodyPr>
          <a:lstStyle/>
          <a:p>
            <a:r>
              <a:rPr lang="en-GB" sz="3200" b="0" i="0" dirty="0">
                <a:solidFill>
                  <a:schemeClr val="tx1"/>
                </a:solidFill>
                <a:latin typeface="Segoe UI" panose="020B0502040204020203" pitchFamily="34" charset="0"/>
                <a:ea typeface="Segoe UI" panose="020B0502040204020203" pitchFamily="34" charset="0"/>
                <a:cs typeface="Segoe UI" panose="020B0502040204020203" pitchFamily="34" charset="0"/>
              </a:rPr>
              <a:t>Payment Reminders</a:t>
            </a:r>
          </a:p>
        </p:txBody>
      </p:sp>
      <p:sp>
        <p:nvSpPr>
          <p:cNvPr id="6" name="TextBox 5"/>
          <p:cNvSpPr txBox="1"/>
          <p:nvPr/>
        </p:nvSpPr>
        <p:spPr>
          <a:xfrm>
            <a:off x="611560" y="764704"/>
            <a:ext cx="7704856" cy="4985980"/>
          </a:xfrm>
          <a:prstGeom prst="rect">
            <a:avLst/>
          </a:prstGeom>
          <a:noFill/>
        </p:spPr>
        <p:txBody>
          <a:bodyPr wrap="square" rtlCol="0">
            <a:spAutoFit/>
          </a:bodyPr>
          <a:lstStyle/>
          <a:p>
            <a:pPr marL="285750" indent="-285750">
              <a:buFont typeface="Arial" pitchFamily="34" charset="0"/>
              <a:buChar char="•"/>
            </a:pPr>
            <a:endParaRPr lang="en-GB" sz="2400" b="0" i="0" dirty="0">
              <a:solidFill>
                <a:schemeClr val="tx1"/>
              </a:solidFill>
              <a:latin typeface="Segoe UI Light" pitchFamily="34" charset="0"/>
            </a:endParaRPr>
          </a:p>
          <a:p>
            <a:pPr marL="285750" indent="-285750">
              <a:buFont typeface="Arial" pitchFamily="34" charset="0"/>
              <a:buChar char="•"/>
            </a:pPr>
            <a:r>
              <a:rPr lang="en-GB" sz="2400" b="0" i="0" dirty="0">
                <a:solidFill>
                  <a:schemeClr val="tx1"/>
                </a:solidFill>
                <a:latin typeface="Segoe UI Light" pitchFamily="34" charset="0"/>
              </a:rPr>
              <a:t>MSID (Malta) will send a Payment Reminder on the 30</a:t>
            </a:r>
            <a:r>
              <a:rPr lang="en-GB" sz="2400" b="0" i="0" baseline="30000" dirty="0">
                <a:solidFill>
                  <a:schemeClr val="tx1"/>
                </a:solidFill>
                <a:latin typeface="Segoe UI Light" pitchFamily="34" charset="0"/>
              </a:rPr>
              <a:t>th</a:t>
            </a:r>
            <a:r>
              <a:rPr lang="en-GB" sz="2400" b="0" i="0" dirty="0">
                <a:solidFill>
                  <a:schemeClr val="tx1"/>
                </a:solidFill>
                <a:latin typeface="Segoe UI Light" pitchFamily="34" charset="0"/>
              </a:rPr>
              <a:t> day of the month following the end of the VAT Return period, to those taxpayers which did not pay the VAT Return in full</a:t>
            </a:r>
          </a:p>
          <a:p>
            <a:pPr marL="285750" indent="-285750">
              <a:buFont typeface="Arial" pitchFamily="34" charset="0"/>
              <a:buChar char="•"/>
            </a:pPr>
            <a:endParaRPr lang="en-GB" sz="2400" b="0" i="0" dirty="0">
              <a:solidFill>
                <a:schemeClr val="tx1"/>
              </a:solidFill>
              <a:latin typeface="Segoe UI Light" pitchFamily="34" charset="0"/>
            </a:endParaRPr>
          </a:p>
          <a:p>
            <a:pPr marL="285750" indent="-285750">
              <a:buFont typeface="Arial" pitchFamily="34" charset="0"/>
              <a:buChar char="•"/>
            </a:pPr>
            <a:r>
              <a:rPr lang="en-GB" sz="2400" b="0" i="0" dirty="0">
                <a:solidFill>
                  <a:schemeClr val="tx1"/>
                </a:solidFill>
                <a:latin typeface="Segoe UI Light" pitchFamily="34" charset="0"/>
              </a:rPr>
              <a:t>Subsequently, MSCON can send an </a:t>
            </a:r>
            <a:r>
              <a:rPr lang="en-GB" sz="2400" i="0" dirty="0">
                <a:solidFill>
                  <a:schemeClr val="tx1"/>
                </a:solidFill>
                <a:latin typeface="Segoe UI Light" pitchFamily="34" charset="0"/>
              </a:rPr>
              <a:t>MSCON Payment reminder </a:t>
            </a:r>
            <a:r>
              <a:rPr lang="en-GB" sz="2400" b="0" i="0" dirty="0">
                <a:solidFill>
                  <a:schemeClr val="tx1"/>
                </a:solidFill>
                <a:latin typeface="Segoe UI Light" pitchFamily="34" charset="0"/>
              </a:rPr>
              <a:t>directly to taxpayer and any further payments to that MSCON has to be paid directly to that specific MSCON</a:t>
            </a:r>
          </a:p>
          <a:p>
            <a:pPr marL="742950" lvl="1" indent="-285750">
              <a:buFont typeface="Arial" pitchFamily="34" charset="0"/>
              <a:buChar char="•"/>
            </a:pPr>
            <a:endParaRPr lang="en-GB" sz="1800" b="0" i="0" dirty="0">
              <a:solidFill>
                <a:schemeClr val="tx1"/>
              </a:solidFill>
              <a:latin typeface="Segoe UI Light" pitchFamily="34" charset="0"/>
            </a:endParaRPr>
          </a:p>
          <a:p>
            <a:pPr lvl="1"/>
            <a:endParaRPr lang="en-GB" sz="18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marL="742950" lvl="1" indent="-285750">
              <a:buFont typeface="Arial" pitchFamily="34" charset="0"/>
              <a:buChar char="•"/>
            </a:pPr>
            <a:endParaRPr lang="en-GB" sz="2400" b="0" i="0" dirty="0">
              <a:solidFill>
                <a:schemeClr val="tx1"/>
              </a:solidFill>
              <a:latin typeface="Segoe UI Light" pitchFamily="34" charset="0"/>
            </a:endParaRPr>
          </a:p>
        </p:txBody>
      </p:sp>
    </p:spTree>
    <p:extLst>
      <p:ext uri="{BB962C8B-B14F-4D97-AF65-F5344CB8AC3E}">
        <p14:creationId xmlns:p14="http://schemas.microsoft.com/office/powerpoint/2010/main" val="281177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63888" y="2996952"/>
            <a:ext cx="2052934" cy="584775"/>
          </a:xfrm>
          <a:prstGeom prst="rect">
            <a:avLst/>
          </a:prstGeom>
          <a:noFill/>
        </p:spPr>
        <p:txBody>
          <a:bodyPr wrap="none" rtlCol="0">
            <a:spAutoFit/>
          </a:bodyPr>
          <a:lstStyle/>
          <a:p>
            <a:r>
              <a:rPr lang="en-GB" sz="3200" b="0" i="0" dirty="0">
                <a:solidFill>
                  <a:schemeClr val="tx1"/>
                </a:solidFill>
                <a:latin typeface="Segoe UI" panose="020B0502040204020203" pitchFamily="34" charset="0"/>
                <a:ea typeface="Segoe UI" panose="020B0502040204020203" pitchFamily="34" charset="0"/>
                <a:cs typeface="Segoe UI" panose="020B0502040204020203" pitchFamily="34" charset="0"/>
              </a:rPr>
              <a:t>Thank You</a:t>
            </a:r>
          </a:p>
        </p:txBody>
      </p:sp>
    </p:spTree>
    <p:extLst>
      <p:ext uri="{BB962C8B-B14F-4D97-AF65-F5344CB8AC3E}">
        <p14:creationId xmlns:p14="http://schemas.microsoft.com/office/powerpoint/2010/main" val="1403614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03848" y="2276872"/>
            <a:ext cx="2664296" cy="1800201"/>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t" anchorCtr="0">
            <a:noAutofit/>
          </a:bodyPr>
          <a:lstStyle/>
          <a:p>
            <a:pPr algn="ctr"/>
            <a:r>
              <a:rPr lang="en-GB" sz="2400" b="0" i="0" dirty="0">
                <a:solidFill>
                  <a:schemeClr val="tx1"/>
                </a:solidFill>
                <a:latin typeface="Segoe UI Light" pitchFamily="34" charset="0"/>
              </a:rPr>
              <a:t>MT MOSS Web Portal</a:t>
            </a:r>
            <a:endParaRPr lang="en-GB" sz="1100" b="0" i="0" dirty="0">
              <a:solidFill>
                <a:schemeClr val="tx1"/>
              </a:solidFill>
              <a:latin typeface="Segoe UI" pitchFamily="34" charset="0"/>
              <a:ea typeface="Segoe UI" pitchFamily="34" charset="0"/>
              <a:cs typeface="Segoe UI" pitchFamily="34" charset="0"/>
            </a:endParaRPr>
          </a:p>
        </p:txBody>
      </p:sp>
      <p:sp>
        <p:nvSpPr>
          <p:cNvPr id="5" name="Rectangle 4"/>
          <p:cNvSpPr/>
          <p:nvPr/>
        </p:nvSpPr>
        <p:spPr>
          <a:xfrm>
            <a:off x="683568" y="5013176"/>
            <a:ext cx="7776864" cy="93610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t" anchorCtr="0">
            <a:noAutofit/>
          </a:bodyPr>
          <a:lstStyle/>
          <a:p>
            <a:pPr algn="ctr"/>
            <a:r>
              <a:rPr lang="en-GB" sz="2400" b="0" i="0" dirty="0">
                <a:solidFill>
                  <a:sysClr val="windowText" lastClr="000000"/>
                </a:solidFill>
                <a:latin typeface="Segoe UI Light" pitchFamily="34" charset="0"/>
              </a:rPr>
              <a:t>Other MS’s Tax Administrations</a:t>
            </a:r>
          </a:p>
        </p:txBody>
      </p:sp>
      <p:sp>
        <p:nvSpPr>
          <p:cNvPr id="6" name="Rectangle 5"/>
          <p:cNvSpPr/>
          <p:nvPr/>
        </p:nvSpPr>
        <p:spPr>
          <a:xfrm>
            <a:off x="3203848" y="548680"/>
            <a:ext cx="2664296" cy="819708"/>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t" anchorCtr="0">
            <a:noAutofit/>
          </a:bodyPr>
          <a:lstStyle/>
          <a:p>
            <a:pPr algn="ctr"/>
            <a:r>
              <a:rPr lang="en-GB" sz="2400" b="0" i="0" dirty="0">
                <a:solidFill>
                  <a:sysClr val="windowText" lastClr="000000"/>
                </a:solidFill>
                <a:latin typeface="Segoe UI Light" pitchFamily="34" charset="0"/>
              </a:rPr>
              <a:t>Taxpayer </a:t>
            </a:r>
          </a:p>
          <a:p>
            <a:pPr algn="ctr"/>
            <a:r>
              <a:rPr lang="en-GB" sz="2400" b="0" i="0" dirty="0">
                <a:solidFill>
                  <a:sysClr val="windowText" lastClr="000000"/>
                </a:solidFill>
                <a:latin typeface="Segoe UI Light" pitchFamily="34" charset="0"/>
              </a:rPr>
              <a:t>Tax Practitioner</a:t>
            </a:r>
          </a:p>
        </p:txBody>
      </p:sp>
      <p:cxnSp>
        <p:nvCxnSpPr>
          <p:cNvPr id="9" name="Straight Arrow Connector 8"/>
          <p:cNvCxnSpPr/>
          <p:nvPr/>
        </p:nvCxnSpPr>
        <p:spPr bwMode="auto">
          <a:xfrm>
            <a:off x="3779912" y="1368388"/>
            <a:ext cx="0" cy="9084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bwMode="auto">
          <a:xfrm>
            <a:off x="3779912" y="4077073"/>
            <a:ext cx="0" cy="9084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120717" y="1647183"/>
            <a:ext cx="2626232" cy="338554"/>
          </a:xfrm>
          <a:prstGeom prst="rect">
            <a:avLst/>
          </a:prstGeom>
          <a:noFill/>
        </p:spPr>
        <p:txBody>
          <a:bodyPr wrap="none" rtlCol="0">
            <a:spAutoFit/>
          </a:bodyPr>
          <a:lstStyle/>
          <a:p>
            <a:r>
              <a:rPr lang="en-GB" sz="1600" b="0" i="0" dirty="0">
                <a:latin typeface="Segoe UI" panose="020B0502040204020203" pitchFamily="34" charset="0"/>
                <a:ea typeface="Segoe UI" panose="020B0502040204020203" pitchFamily="34" charset="0"/>
                <a:cs typeface="Segoe UI" panose="020B0502040204020203" pitchFamily="34" charset="0"/>
              </a:rPr>
              <a:t>Registrations / VAT Returns</a:t>
            </a:r>
          </a:p>
        </p:txBody>
      </p:sp>
      <p:cxnSp>
        <p:nvCxnSpPr>
          <p:cNvPr id="13" name="Straight Arrow Connector 12"/>
          <p:cNvCxnSpPr/>
          <p:nvPr/>
        </p:nvCxnSpPr>
        <p:spPr bwMode="auto">
          <a:xfrm flipV="1">
            <a:off x="5220072" y="1368388"/>
            <a:ext cx="0" cy="9084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899592" y="4362038"/>
            <a:ext cx="2626232" cy="338554"/>
          </a:xfrm>
          <a:prstGeom prst="rect">
            <a:avLst/>
          </a:prstGeom>
          <a:noFill/>
        </p:spPr>
        <p:txBody>
          <a:bodyPr wrap="none" rtlCol="0">
            <a:spAutoFit/>
          </a:bodyPr>
          <a:lstStyle/>
          <a:p>
            <a:r>
              <a:rPr lang="en-GB" sz="1600" b="0" i="0" dirty="0">
                <a:latin typeface="Segoe UI" panose="020B0502040204020203" pitchFamily="34" charset="0"/>
                <a:ea typeface="Segoe UI" panose="020B0502040204020203" pitchFamily="34" charset="0"/>
                <a:cs typeface="Segoe UI" panose="020B0502040204020203" pitchFamily="34" charset="0"/>
              </a:rPr>
              <a:t>Registrations / VAT Returns</a:t>
            </a:r>
          </a:p>
        </p:txBody>
      </p:sp>
      <p:sp>
        <p:nvSpPr>
          <p:cNvPr id="15" name="TextBox 14"/>
          <p:cNvSpPr txBox="1"/>
          <p:nvPr/>
        </p:nvSpPr>
        <p:spPr>
          <a:xfrm>
            <a:off x="5508104" y="1653353"/>
            <a:ext cx="2477473" cy="338554"/>
          </a:xfrm>
          <a:prstGeom prst="rect">
            <a:avLst/>
          </a:prstGeom>
          <a:noFill/>
        </p:spPr>
        <p:txBody>
          <a:bodyPr wrap="none" rtlCol="0">
            <a:spAutoFit/>
          </a:bodyPr>
          <a:lstStyle/>
          <a:p>
            <a:r>
              <a:rPr lang="en-GB" sz="1600" b="0" i="0" dirty="0">
                <a:latin typeface="Segoe UI" panose="020B0502040204020203" pitchFamily="34" charset="0"/>
                <a:ea typeface="Segoe UI" panose="020B0502040204020203" pitchFamily="34" charset="0"/>
                <a:cs typeface="Segoe UI" panose="020B0502040204020203" pitchFamily="34" charset="0"/>
              </a:rPr>
              <a:t>Notifications / Reminders</a:t>
            </a:r>
          </a:p>
        </p:txBody>
      </p:sp>
      <p:cxnSp>
        <p:nvCxnSpPr>
          <p:cNvPr id="16" name="Straight Arrow Connector 15"/>
          <p:cNvCxnSpPr/>
          <p:nvPr/>
        </p:nvCxnSpPr>
        <p:spPr bwMode="auto">
          <a:xfrm flipV="1">
            <a:off x="5226914" y="4077073"/>
            <a:ext cx="0" cy="9084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5508103" y="4366994"/>
            <a:ext cx="1138966" cy="338554"/>
          </a:xfrm>
          <a:prstGeom prst="rect">
            <a:avLst/>
          </a:prstGeom>
          <a:noFill/>
        </p:spPr>
        <p:txBody>
          <a:bodyPr wrap="none" rtlCol="0">
            <a:spAutoFit/>
          </a:bodyPr>
          <a:lstStyle/>
          <a:p>
            <a:r>
              <a:rPr lang="en-GB" sz="1600" b="0" i="0" dirty="0">
                <a:latin typeface="Segoe UI" panose="020B0502040204020203" pitchFamily="34" charset="0"/>
                <a:ea typeface="Segoe UI" panose="020B0502040204020203" pitchFamily="34" charset="0"/>
                <a:cs typeface="Segoe UI" panose="020B0502040204020203" pitchFamily="34" charset="0"/>
              </a:rPr>
              <a:t>Reminders</a:t>
            </a:r>
          </a:p>
        </p:txBody>
      </p:sp>
    </p:spTree>
    <p:extLst>
      <p:ext uri="{BB962C8B-B14F-4D97-AF65-F5344CB8AC3E}">
        <p14:creationId xmlns:p14="http://schemas.microsoft.com/office/powerpoint/2010/main" val="797674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1340768"/>
            <a:ext cx="7704856" cy="3416320"/>
          </a:xfrm>
          <a:prstGeom prst="rect">
            <a:avLst/>
          </a:prstGeom>
          <a:noFill/>
        </p:spPr>
        <p:txBody>
          <a:bodyPr wrap="square" rtlCol="0">
            <a:spAutoFit/>
          </a:bodyPr>
          <a:lstStyle/>
          <a:p>
            <a:pPr marL="285750" indent="-285750" algn="just">
              <a:buFont typeface="Arial" pitchFamily="34" charset="0"/>
              <a:buChar char="•"/>
            </a:pPr>
            <a:r>
              <a:rPr lang="en-GB" sz="2400" b="0" i="0" dirty="0">
                <a:solidFill>
                  <a:schemeClr val="tx1"/>
                </a:solidFill>
                <a:latin typeface="Segoe UI Light" pitchFamily="34" charset="0"/>
              </a:rPr>
              <a:t>Maltese Taxpayers and Tax Practitioners will require to use their EID credentials to authenticate in the MOSS web portal</a:t>
            </a:r>
          </a:p>
          <a:p>
            <a:pPr marL="285750" indent="-285750" algn="just">
              <a:buFont typeface="Arial" pitchFamily="34" charset="0"/>
              <a:buChar char="•"/>
            </a:pPr>
            <a:endParaRPr lang="en-GB" sz="2400" b="0" i="0" dirty="0">
              <a:solidFill>
                <a:schemeClr val="tx1"/>
              </a:solidFill>
              <a:latin typeface="Segoe UI Light" pitchFamily="34" charset="0"/>
            </a:endParaRPr>
          </a:p>
          <a:p>
            <a:pPr marL="285750" indent="-285750" algn="just">
              <a:buFont typeface="Arial" pitchFamily="34" charset="0"/>
              <a:buChar char="•"/>
            </a:pPr>
            <a:r>
              <a:rPr lang="en-GB" sz="2400" b="0" i="0" dirty="0">
                <a:solidFill>
                  <a:schemeClr val="tx1"/>
                </a:solidFill>
                <a:latin typeface="Segoe UI Light" pitchFamily="34" charset="0"/>
              </a:rPr>
              <a:t>Non-Maltese users will be required to register with the VAT Department and supplied with an online account that enables them to authenticate in the MOSS web portal (available for both EU Scheme and Non-EU Scheme)</a:t>
            </a:r>
          </a:p>
        </p:txBody>
      </p:sp>
      <p:sp>
        <p:nvSpPr>
          <p:cNvPr id="3" name="TextBox 2"/>
          <p:cNvSpPr txBox="1"/>
          <p:nvPr/>
        </p:nvSpPr>
        <p:spPr>
          <a:xfrm>
            <a:off x="611560" y="375047"/>
            <a:ext cx="7388113" cy="584775"/>
          </a:xfrm>
          <a:prstGeom prst="rect">
            <a:avLst/>
          </a:prstGeom>
          <a:noFill/>
        </p:spPr>
        <p:txBody>
          <a:bodyPr wrap="none" rtlCol="0">
            <a:spAutoFit/>
          </a:bodyPr>
          <a:lstStyle/>
          <a:p>
            <a:r>
              <a:rPr lang="en-GB" sz="3200" b="0" i="0" dirty="0">
                <a:solidFill>
                  <a:schemeClr val="tx1"/>
                </a:solidFill>
                <a:latin typeface="Segoe UI" panose="020B0502040204020203" pitchFamily="34" charset="0"/>
                <a:ea typeface="Segoe UI" panose="020B0502040204020203" pitchFamily="34" charset="0"/>
                <a:cs typeface="Segoe UI" panose="020B0502040204020203" pitchFamily="34" charset="0"/>
              </a:rPr>
              <a:t>MOSS Web Portal - User Authentication</a:t>
            </a:r>
          </a:p>
        </p:txBody>
      </p:sp>
    </p:spTree>
    <p:extLst>
      <p:ext uri="{BB962C8B-B14F-4D97-AF65-F5344CB8AC3E}">
        <p14:creationId xmlns:p14="http://schemas.microsoft.com/office/powerpoint/2010/main" val="1774003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375047"/>
            <a:ext cx="3578031" cy="584775"/>
          </a:xfrm>
          <a:prstGeom prst="rect">
            <a:avLst/>
          </a:prstGeom>
          <a:noFill/>
        </p:spPr>
        <p:txBody>
          <a:bodyPr wrap="none" rtlCol="0">
            <a:spAutoFit/>
          </a:bodyPr>
          <a:lstStyle/>
          <a:p>
            <a:r>
              <a:rPr lang="en-GB" sz="3200" b="0" i="0" dirty="0">
                <a:solidFill>
                  <a:schemeClr val="tx1"/>
                </a:solidFill>
                <a:latin typeface="Segoe UI" panose="020B0502040204020203" pitchFamily="34" charset="0"/>
                <a:ea typeface="Segoe UI" panose="020B0502040204020203" pitchFamily="34" charset="0"/>
                <a:cs typeface="Segoe UI" panose="020B0502040204020203" pitchFamily="34" charset="0"/>
              </a:rPr>
              <a:t>MOSS Registration</a:t>
            </a:r>
          </a:p>
        </p:txBody>
      </p:sp>
      <p:sp>
        <p:nvSpPr>
          <p:cNvPr id="6" name="TextBox 5"/>
          <p:cNvSpPr txBox="1"/>
          <p:nvPr/>
        </p:nvSpPr>
        <p:spPr>
          <a:xfrm>
            <a:off x="611560" y="764704"/>
            <a:ext cx="7704856" cy="6370975"/>
          </a:xfrm>
          <a:prstGeom prst="rect">
            <a:avLst/>
          </a:prstGeom>
          <a:noFill/>
        </p:spPr>
        <p:txBody>
          <a:bodyPr wrap="square" rtlCol="0">
            <a:spAutoFit/>
          </a:bodyPr>
          <a:lstStyle/>
          <a:p>
            <a:pPr marL="285750" indent="-285750">
              <a:buFont typeface="Arial" pitchFamily="34" charset="0"/>
              <a:buChar char="•"/>
            </a:pPr>
            <a:endParaRPr lang="en-GB" sz="2400" b="0" i="0" dirty="0">
              <a:solidFill>
                <a:schemeClr val="tx1"/>
              </a:solidFill>
              <a:latin typeface="Segoe UI Light" pitchFamily="34" charset="0"/>
            </a:endParaRPr>
          </a:p>
          <a:p>
            <a:pPr marL="285750" indent="-285750">
              <a:buFont typeface="Arial" pitchFamily="34" charset="0"/>
              <a:buChar char="•"/>
            </a:pPr>
            <a:endParaRPr lang="en-GB" sz="2400" b="0" i="0" dirty="0">
              <a:solidFill>
                <a:schemeClr val="tx1"/>
              </a:solidFill>
              <a:latin typeface="Segoe UI Light" pitchFamily="34" charset="0"/>
            </a:endParaRPr>
          </a:p>
          <a:p>
            <a:pPr marL="285750" indent="-285750" algn="just">
              <a:buFont typeface="Arial" pitchFamily="34" charset="0"/>
              <a:buChar char="•"/>
            </a:pPr>
            <a:r>
              <a:rPr lang="en-GB" sz="2400" b="0" i="0" dirty="0">
                <a:solidFill>
                  <a:schemeClr val="tx1"/>
                </a:solidFill>
                <a:latin typeface="Segoe UI Light" pitchFamily="34" charset="0"/>
              </a:rPr>
              <a:t>Registration for MOSS – both EU and Non-EU schemes – will be available on the 1</a:t>
            </a:r>
            <a:r>
              <a:rPr lang="en-GB" sz="2400" b="0" i="0" baseline="30000" dirty="0">
                <a:solidFill>
                  <a:schemeClr val="tx1"/>
                </a:solidFill>
                <a:latin typeface="Segoe UI Light" pitchFamily="34" charset="0"/>
              </a:rPr>
              <a:t>st</a:t>
            </a:r>
            <a:r>
              <a:rPr lang="en-GB" sz="2400" b="0" i="0" dirty="0">
                <a:solidFill>
                  <a:schemeClr val="tx1"/>
                </a:solidFill>
                <a:latin typeface="Segoe UI Light" pitchFamily="34" charset="0"/>
              </a:rPr>
              <a:t> October 2014, through the MOSS Web Portal</a:t>
            </a:r>
          </a:p>
          <a:p>
            <a:pPr marL="285750" indent="-285750" algn="just">
              <a:buFont typeface="Arial" pitchFamily="34" charset="0"/>
              <a:buChar char="•"/>
            </a:pPr>
            <a:endParaRPr lang="en-GB" sz="2400" b="0" i="0" dirty="0">
              <a:solidFill>
                <a:schemeClr val="tx1"/>
              </a:solidFill>
              <a:latin typeface="Segoe UI Light" pitchFamily="34" charset="0"/>
            </a:endParaRPr>
          </a:p>
          <a:p>
            <a:pPr marL="285750" indent="-285750" algn="just">
              <a:buFont typeface="Arial" pitchFamily="34" charset="0"/>
              <a:buChar char="•"/>
            </a:pPr>
            <a:r>
              <a:rPr lang="en-GB" sz="2400" b="0" i="0" dirty="0">
                <a:solidFill>
                  <a:schemeClr val="tx1"/>
                </a:solidFill>
                <a:latin typeface="Segoe UI Light" pitchFamily="34" charset="0"/>
              </a:rPr>
              <a:t>MOSS Registration Information and the local VAT Registration Information will be kept in sync</a:t>
            </a:r>
          </a:p>
          <a:p>
            <a:pPr marL="285750" indent="-285750" algn="just">
              <a:buFont typeface="Arial" pitchFamily="34" charset="0"/>
              <a:buChar char="•"/>
            </a:pPr>
            <a:endParaRPr lang="en-GB" sz="2400" b="0" i="0" dirty="0">
              <a:solidFill>
                <a:schemeClr val="tx1"/>
              </a:solidFill>
              <a:latin typeface="Segoe UI Light" pitchFamily="34" charset="0"/>
            </a:endParaRPr>
          </a:p>
          <a:p>
            <a:pPr marL="285750" indent="-285750" algn="just">
              <a:buFont typeface="Arial" pitchFamily="34" charset="0"/>
              <a:buChar char="•"/>
            </a:pPr>
            <a:r>
              <a:rPr lang="en-GB" sz="2400" b="0" i="0" dirty="0">
                <a:solidFill>
                  <a:schemeClr val="tx1"/>
                </a:solidFill>
                <a:latin typeface="Segoe UI Light" pitchFamily="34" charset="0"/>
              </a:rPr>
              <a:t>Full history of Registration Information as from the date of joining the MOSS scheme, will be available for all other MS on request</a:t>
            </a:r>
          </a:p>
          <a:p>
            <a:pPr marL="285750" indent="-285750">
              <a:buFont typeface="Arial" pitchFamily="34" charset="0"/>
              <a:buChar char="•"/>
            </a:pPr>
            <a:endParaRPr lang="en-GB" sz="24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lvl="1"/>
            <a:endParaRPr lang="en-GB" sz="18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marL="742950" lvl="1" indent="-285750">
              <a:buFont typeface="Arial" pitchFamily="34" charset="0"/>
              <a:buChar char="•"/>
            </a:pPr>
            <a:endParaRPr lang="en-GB" sz="2400" b="0" i="0" dirty="0">
              <a:solidFill>
                <a:schemeClr val="tx1"/>
              </a:solidFill>
              <a:latin typeface="Segoe UI Light" pitchFamily="34" charset="0"/>
            </a:endParaRPr>
          </a:p>
        </p:txBody>
      </p:sp>
    </p:spTree>
    <p:extLst>
      <p:ext uri="{BB962C8B-B14F-4D97-AF65-F5344CB8AC3E}">
        <p14:creationId xmlns:p14="http://schemas.microsoft.com/office/powerpoint/2010/main" val="2835702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375047"/>
            <a:ext cx="6033831" cy="584775"/>
          </a:xfrm>
          <a:prstGeom prst="rect">
            <a:avLst/>
          </a:prstGeom>
          <a:noFill/>
        </p:spPr>
        <p:txBody>
          <a:bodyPr wrap="none" rtlCol="0">
            <a:spAutoFit/>
          </a:bodyPr>
          <a:lstStyle/>
          <a:p>
            <a:r>
              <a:rPr lang="en-GB" sz="3200" b="0" i="0" dirty="0">
                <a:solidFill>
                  <a:schemeClr val="tx1"/>
                </a:solidFill>
                <a:latin typeface="Segoe UI" panose="020B0502040204020203" pitchFamily="34" charset="0"/>
                <a:ea typeface="Segoe UI" panose="020B0502040204020203" pitchFamily="34" charset="0"/>
                <a:cs typeface="Segoe UI" panose="020B0502040204020203" pitchFamily="34" charset="0"/>
              </a:rPr>
              <a:t>MOSS Registration – EU Scheme</a:t>
            </a:r>
          </a:p>
        </p:txBody>
      </p:sp>
      <p:sp>
        <p:nvSpPr>
          <p:cNvPr id="6" name="TextBox 5"/>
          <p:cNvSpPr txBox="1"/>
          <p:nvPr/>
        </p:nvSpPr>
        <p:spPr>
          <a:xfrm>
            <a:off x="611560" y="764704"/>
            <a:ext cx="7704856" cy="2677656"/>
          </a:xfrm>
          <a:prstGeom prst="rect">
            <a:avLst/>
          </a:prstGeom>
          <a:noFill/>
        </p:spPr>
        <p:txBody>
          <a:bodyPr wrap="square" rtlCol="0">
            <a:spAutoFit/>
          </a:bodyPr>
          <a:lstStyle/>
          <a:p>
            <a:pPr marL="285750" indent="-285750">
              <a:buFont typeface="Arial" pitchFamily="34" charset="0"/>
              <a:buChar char="•"/>
            </a:pPr>
            <a:endParaRPr lang="en-GB" sz="2400" b="0" i="0" dirty="0">
              <a:solidFill>
                <a:schemeClr val="tx1"/>
              </a:solidFill>
              <a:latin typeface="Segoe UI Light" pitchFamily="34" charset="0"/>
            </a:endParaRPr>
          </a:p>
          <a:p>
            <a:pPr marL="285750" indent="-285750">
              <a:buFont typeface="Arial" pitchFamily="34" charset="0"/>
              <a:buChar char="•"/>
            </a:pPr>
            <a:endParaRPr lang="en-GB" sz="2400" b="0" i="0" dirty="0">
              <a:solidFill>
                <a:schemeClr val="tx1"/>
              </a:solidFill>
              <a:latin typeface="Segoe UI Light" pitchFamily="34" charset="0"/>
            </a:endParaRPr>
          </a:p>
          <a:p>
            <a:pPr marL="285750" indent="-285750">
              <a:buFont typeface="Arial" pitchFamily="34" charset="0"/>
              <a:buChar char="•"/>
            </a:pPr>
            <a:endParaRPr lang="en-GB" sz="24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lvl="1"/>
            <a:endParaRPr lang="en-GB" sz="18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marL="742950" lvl="1" indent="-285750">
              <a:buFont typeface="Arial" pitchFamily="34" charset="0"/>
              <a:buChar char="•"/>
            </a:pPr>
            <a:endParaRPr lang="en-GB" sz="2400" b="0" i="0" dirty="0">
              <a:solidFill>
                <a:schemeClr val="tx1"/>
              </a:solidFill>
              <a:latin typeface="Segoe UI Light" pitchFamily="34" charset="0"/>
            </a:endParaRPr>
          </a:p>
        </p:txBody>
      </p:sp>
      <p:sp>
        <p:nvSpPr>
          <p:cNvPr id="5" name="TextBox 4"/>
          <p:cNvSpPr txBox="1"/>
          <p:nvPr/>
        </p:nvSpPr>
        <p:spPr>
          <a:xfrm>
            <a:off x="611560" y="764704"/>
            <a:ext cx="7704856" cy="6001643"/>
          </a:xfrm>
          <a:prstGeom prst="rect">
            <a:avLst/>
          </a:prstGeom>
          <a:noFill/>
        </p:spPr>
        <p:txBody>
          <a:bodyPr wrap="square" rtlCol="0">
            <a:spAutoFit/>
          </a:bodyPr>
          <a:lstStyle/>
          <a:p>
            <a:pPr marL="285750" indent="-285750">
              <a:buFont typeface="Arial" pitchFamily="34" charset="0"/>
              <a:buChar char="•"/>
            </a:pPr>
            <a:endParaRPr lang="en-GB" sz="2400" b="0" i="0" dirty="0">
              <a:solidFill>
                <a:schemeClr val="tx1"/>
              </a:solidFill>
              <a:latin typeface="Segoe UI Light" pitchFamily="34" charset="0"/>
            </a:endParaRPr>
          </a:p>
          <a:p>
            <a:pPr marL="285750" indent="-285750">
              <a:buFont typeface="Arial" pitchFamily="34" charset="0"/>
              <a:buChar char="•"/>
            </a:pPr>
            <a:endParaRPr lang="en-GB" sz="2400" b="0" i="0" dirty="0">
              <a:solidFill>
                <a:schemeClr val="tx1"/>
              </a:solidFill>
              <a:latin typeface="Segoe UI Light" pitchFamily="34" charset="0"/>
            </a:endParaRPr>
          </a:p>
          <a:p>
            <a:pPr marL="285750" indent="-285750" algn="just">
              <a:buFont typeface="Arial" pitchFamily="34" charset="0"/>
              <a:buChar char="•"/>
            </a:pPr>
            <a:r>
              <a:rPr lang="en-GB" sz="2400" b="0" i="0" dirty="0">
                <a:solidFill>
                  <a:schemeClr val="tx1"/>
                </a:solidFill>
                <a:latin typeface="Segoe UI Light" pitchFamily="34" charset="0"/>
              </a:rPr>
              <a:t>Register for local VAT number</a:t>
            </a:r>
          </a:p>
          <a:p>
            <a:pPr marL="285750" indent="-285750" algn="just">
              <a:buFont typeface="Arial" pitchFamily="34" charset="0"/>
              <a:buChar char="•"/>
            </a:pPr>
            <a:endParaRPr lang="en-GB" sz="2400" b="0" i="0" dirty="0">
              <a:solidFill>
                <a:schemeClr val="tx1"/>
              </a:solidFill>
              <a:latin typeface="Segoe UI Light" pitchFamily="34" charset="0"/>
            </a:endParaRPr>
          </a:p>
          <a:p>
            <a:pPr marL="285750" indent="-285750" algn="just">
              <a:buFont typeface="Arial" pitchFamily="34" charset="0"/>
              <a:buChar char="•"/>
            </a:pPr>
            <a:r>
              <a:rPr lang="en-GB" sz="2400" b="0" i="0" dirty="0">
                <a:solidFill>
                  <a:schemeClr val="tx1"/>
                </a:solidFill>
                <a:latin typeface="Segoe UI Light" pitchFamily="34" charset="0"/>
              </a:rPr>
              <a:t>Login in MOSS Web Portal (Authenticated access) and fill in the Registration form</a:t>
            </a:r>
          </a:p>
          <a:p>
            <a:pPr marL="285750" indent="-285750" algn="just">
              <a:buFont typeface="Arial" pitchFamily="34" charset="0"/>
              <a:buChar char="•"/>
            </a:pPr>
            <a:endParaRPr lang="en-GB" sz="2400" b="0" i="0" dirty="0">
              <a:solidFill>
                <a:schemeClr val="tx1"/>
              </a:solidFill>
              <a:latin typeface="Segoe UI Light" pitchFamily="34" charset="0"/>
            </a:endParaRPr>
          </a:p>
          <a:p>
            <a:pPr marL="285750" indent="-285750" algn="just">
              <a:buFont typeface="Arial" pitchFamily="34" charset="0"/>
              <a:buChar char="•"/>
            </a:pPr>
            <a:r>
              <a:rPr lang="en-GB" sz="2400" b="0" i="0" dirty="0">
                <a:solidFill>
                  <a:schemeClr val="tx1"/>
                </a:solidFill>
                <a:latin typeface="Segoe UI Light" pitchFamily="34" charset="0"/>
              </a:rPr>
              <a:t>On acceptance, the taxpayer (and tax practitioner) will be notified by email</a:t>
            </a:r>
          </a:p>
          <a:p>
            <a:pPr marL="285750" indent="-285750">
              <a:buFont typeface="Arial" pitchFamily="34" charset="0"/>
              <a:buChar char="•"/>
            </a:pPr>
            <a:endParaRPr lang="en-GB" sz="2400" b="0" i="0" dirty="0">
              <a:solidFill>
                <a:schemeClr val="tx1"/>
              </a:solidFill>
              <a:latin typeface="Segoe UI Light" pitchFamily="34" charset="0"/>
            </a:endParaRPr>
          </a:p>
          <a:p>
            <a:pPr marL="285750" indent="-285750">
              <a:buFont typeface="Arial" pitchFamily="34" charset="0"/>
              <a:buChar char="•"/>
            </a:pPr>
            <a:r>
              <a:rPr lang="en-GB" sz="2400" b="0" i="0" dirty="0">
                <a:solidFill>
                  <a:schemeClr val="tx1"/>
                </a:solidFill>
                <a:latin typeface="Segoe UI Light" pitchFamily="34" charset="0"/>
              </a:rPr>
              <a:t>Taxpayer is identified in MOSS with the same local VAT Number</a:t>
            </a:r>
          </a:p>
          <a:p>
            <a:pPr marL="742950" lvl="1" indent="-285750">
              <a:buFont typeface="Arial" pitchFamily="34" charset="0"/>
              <a:buChar char="•"/>
            </a:pPr>
            <a:endParaRPr lang="en-GB" sz="18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lvl="1"/>
            <a:endParaRPr lang="en-GB" sz="18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marL="742950" lvl="1" indent="-285750">
              <a:buFont typeface="Arial" pitchFamily="34" charset="0"/>
              <a:buChar char="•"/>
            </a:pPr>
            <a:endParaRPr lang="en-GB" sz="2400" b="0" i="0" dirty="0">
              <a:solidFill>
                <a:schemeClr val="tx1"/>
              </a:solidFill>
              <a:latin typeface="Segoe UI Light" pitchFamily="34" charset="0"/>
            </a:endParaRPr>
          </a:p>
        </p:txBody>
      </p:sp>
    </p:spTree>
    <p:extLst>
      <p:ext uri="{BB962C8B-B14F-4D97-AF65-F5344CB8AC3E}">
        <p14:creationId xmlns:p14="http://schemas.microsoft.com/office/powerpoint/2010/main" val="176791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375047"/>
            <a:ext cx="6978000" cy="584775"/>
          </a:xfrm>
          <a:prstGeom prst="rect">
            <a:avLst/>
          </a:prstGeom>
          <a:noFill/>
        </p:spPr>
        <p:txBody>
          <a:bodyPr wrap="none" rtlCol="0">
            <a:spAutoFit/>
          </a:bodyPr>
          <a:lstStyle/>
          <a:p>
            <a:r>
              <a:rPr lang="en-GB" sz="3200" b="0" i="0" dirty="0">
                <a:solidFill>
                  <a:schemeClr val="tx1"/>
                </a:solidFill>
                <a:latin typeface="Segoe UI" panose="020B0502040204020203" pitchFamily="34" charset="0"/>
                <a:ea typeface="Segoe UI" panose="020B0502040204020203" pitchFamily="34" charset="0"/>
                <a:cs typeface="Segoe UI" panose="020B0502040204020203" pitchFamily="34" charset="0"/>
              </a:rPr>
              <a:t>MOSS Registration – Non-EU Scheme</a:t>
            </a:r>
          </a:p>
        </p:txBody>
      </p:sp>
      <p:sp>
        <p:nvSpPr>
          <p:cNvPr id="6" name="TextBox 5"/>
          <p:cNvSpPr txBox="1"/>
          <p:nvPr/>
        </p:nvSpPr>
        <p:spPr>
          <a:xfrm>
            <a:off x="611560" y="764704"/>
            <a:ext cx="7704856" cy="2677656"/>
          </a:xfrm>
          <a:prstGeom prst="rect">
            <a:avLst/>
          </a:prstGeom>
          <a:noFill/>
        </p:spPr>
        <p:txBody>
          <a:bodyPr wrap="square" rtlCol="0">
            <a:spAutoFit/>
          </a:bodyPr>
          <a:lstStyle/>
          <a:p>
            <a:pPr marL="285750" indent="-285750">
              <a:buFont typeface="Arial" pitchFamily="34" charset="0"/>
              <a:buChar char="•"/>
            </a:pPr>
            <a:endParaRPr lang="en-GB" sz="2400" b="0" i="0" dirty="0">
              <a:solidFill>
                <a:schemeClr val="tx1"/>
              </a:solidFill>
              <a:latin typeface="Segoe UI Light" pitchFamily="34" charset="0"/>
            </a:endParaRPr>
          </a:p>
          <a:p>
            <a:pPr marL="285750" indent="-285750">
              <a:buFont typeface="Arial" pitchFamily="34" charset="0"/>
              <a:buChar char="•"/>
            </a:pPr>
            <a:endParaRPr lang="en-GB" sz="2400" b="0" i="0" dirty="0">
              <a:solidFill>
                <a:schemeClr val="tx1"/>
              </a:solidFill>
              <a:latin typeface="Segoe UI Light" pitchFamily="34" charset="0"/>
            </a:endParaRPr>
          </a:p>
          <a:p>
            <a:pPr marL="285750" indent="-285750">
              <a:buFont typeface="Arial" pitchFamily="34" charset="0"/>
              <a:buChar char="•"/>
            </a:pPr>
            <a:endParaRPr lang="en-GB" sz="24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lvl="1"/>
            <a:endParaRPr lang="en-GB" sz="18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marL="742950" lvl="1" indent="-285750">
              <a:buFont typeface="Arial" pitchFamily="34" charset="0"/>
              <a:buChar char="•"/>
            </a:pPr>
            <a:endParaRPr lang="en-GB" sz="2400" b="0" i="0" dirty="0">
              <a:solidFill>
                <a:schemeClr val="tx1"/>
              </a:solidFill>
              <a:latin typeface="Segoe UI Light" pitchFamily="34" charset="0"/>
            </a:endParaRPr>
          </a:p>
        </p:txBody>
      </p:sp>
      <p:sp>
        <p:nvSpPr>
          <p:cNvPr id="5" name="TextBox 4"/>
          <p:cNvSpPr txBox="1"/>
          <p:nvPr/>
        </p:nvSpPr>
        <p:spPr>
          <a:xfrm>
            <a:off x="611560" y="764704"/>
            <a:ext cx="7704856" cy="5632311"/>
          </a:xfrm>
          <a:prstGeom prst="rect">
            <a:avLst/>
          </a:prstGeom>
          <a:noFill/>
        </p:spPr>
        <p:txBody>
          <a:bodyPr wrap="square" rtlCol="0">
            <a:spAutoFit/>
          </a:bodyPr>
          <a:lstStyle/>
          <a:p>
            <a:pPr marL="285750" indent="-285750">
              <a:buFont typeface="Arial" pitchFamily="34" charset="0"/>
              <a:buChar char="•"/>
            </a:pPr>
            <a:endParaRPr lang="en-GB" sz="2400" b="0" i="0" dirty="0">
              <a:solidFill>
                <a:schemeClr val="tx1"/>
              </a:solidFill>
              <a:latin typeface="Segoe UI Light" pitchFamily="34" charset="0"/>
            </a:endParaRPr>
          </a:p>
          <a:p>
            <a:pPr marL="285750" indent="-285750">
              <a:buFont typeface="Arial" pitchFamily="34" charset="0"/>
              <a:buChar char="•"/>
            </a:pPr>
            <a:endParaRPr lang="en-GB" sz="2400" b="0" i="0" dirty="0">
              <a:solidFill>
                <a:schemeClr val="tx1"/>
              </a:solidFill>
              <a:latin typeface="Segoe UI Light" pitchFamily="34" charset="0"/>
            </a:endParaRPr>
          </a:p>
          <a:p>
            <a:pPr marL="285750" indent="-285750" algn="just">
              <a:buFont typeface="Arial" pitchFamily="34" charset="0"/>
              <a:buChar char="•"/>
            </a:pPr>
            <a:r>
              <a:rPr lang="en-GB" sz="2400" b="0" i="0" dirty="0">
                <a:solidFill>
                  <a:schemeClr val="tx1"/>
                </a:solidFill>
                <a:latin typeface="Segoe UI Light" pitchFamily="34" charset="0"/>
              </a:rPr>
              <a:t>Access the MOSS Non-EU Registration page (no authentication required) and fill in the registration page</a:t>
            </a:r>
          </a:p>
          <a:p>
            <a:pPr marL="285750" indent="-285750" algn="just">
              <a:buFont typeface="Arial" pitchFamily="34" charset="0"/>
              <a:buChar char="•"/>
            </a:pPr>
            <a:endParaRPr lang="en-GB" sz="2400" b="0" i="0" dirty="0">
              <a:solidFill>
                <a:schemeClr val="tx1"/>
              </a:solidFill>
              <a:latin typeface="Segoe UI Light" pitchFamily="34" charset="0"/>
            </a:endParaRPr>
          </a:p>
          <a:p>
            <a:pPr marL="285750" indent="-285750" algn="just">
              <a:buFont typeface="Arial" pitchFamily="34" charset="0"/>
              <a:buChar char="•"/>
            </a:pPr>
            <a:r>
              <a:rPr lang="en-GB" sz="2400" b="0" i="0" dirty="0">
                <a:solidFill>
                  <a:schemeClr val="tx1"/>
                </a:solidFill>
                <a:latin typeface="Segoe UI Light" pitchFamily="34" charset="0"/>
              </a:rPr>
              <a:t>The VAT Department will notify the taxpayer (and Tax Practitioner) once the registration is accepted</a:t>
            </a:r>
          </a:p>
          <a:p>
            <a:pPr marL="285750" indent="-285750">
              <a:buFont typeface="Arial" pitchFamily="34" charset="0"/>
              <a:buChar char="•"/>
            </a:pPr>
            <a:endParaRPr lang="en-GB" sz="2400" b="0" i="0" dirty="0">
              <a:solidFill>
                <a:schemeClr val="tx1"/>
              </a:solidFill>
              <a:latin typeface="Segoe UI Light" pitchFamily="34" charset="0"/>
            </a:endParaRPr>
          </a:p>
          <a:p>
            <a:pPr marL="285750" indent="-285750">
              <a:buFont typeface="Arial" pitchFamily="34" charset="0"/>
              <a:buChar char="•"/>
            </a:pPr>
            <a:r>
              <a:rPr lang="en-GB" sz="2400" b="0" i="0" dirty="0">
                <a:solidFill>
                  <a:schemeClr val="tx1"/>
                </a:solidFill>
                <a:latin typeface="Segoe UI Light" pitchFamily="34" charset="0"/>
              </a:rPr>
              <a:t>Taxpayer is allocated a VAT Identification Number  (EU47xxxxxxx) to be identified within MOSS</a:t>
            </a:r>
          </a:p>
          <a:p>
            <a:pPr marL="285750" indent="-285750">
              <a:buFont typeface="Arial" pitchFamily="34" charset="0"/>
              <a:buChar char="•"/>
            </a:pPr>
            <a:endParaRPr lang="en-GB" sz="24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lvl="1"/>
            <a:endParaRPr lang="en-GB" sz="18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marL="742950" lvl="1" indent="-285750">
              <a:buFont typeface="Arial" pitchFamily="34" charset="0"/>
              <a:buChar char="•"/>
            </a:pPr>
            <a:endParaRPr lang="en-GB" sz="2400" b="0" i="0" dirty="0">
              <a:solidFill>
                <a:schemeClr val="tx1"/>
              </a:solidFill>
              <a:latin typeface="Segoe UI Light" pitchFamily="34" charset="0"/>
            </a:endParaRPr>
          </a:p>
        </p:txBody>
      </p:sp>
    </p:spTree>
    <p:extLst>
      <p:ext uri="{BB962C8B-B14F-4D97-AF65-F5344CB8AC3E}">
        <p14:creationId xmlns:p14="http://schemas.microsoft.com/office/powerpoint/2010/main" val="3968780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Box 35"/>
          <p:cNvSpPr txBox="1"/>
          <p:nvPr/>
        </p:nvSpPr>
        <p:spPr>
          <a:xfrm>
            <a:off x="611560" y="375047"/>
            <a:ext cx="4217180" cy="584775"/>
          </a:xfrm>
          <a:prstGeom prst="rect">
            <a:avLst/>
          </a:prstGeom>
          <a:noFill/>
        </p:spPr>
        <p:txBody>
          <a:bodyPr wrap="none" rtlCol="0">
            <a:spAutoFit/>
          </a:bodyPr>
          <a:lstStyle/>
          <a:p>
            <a:r>
              <a:rPr lang="en-GB" sz="3200" b="0" i="0" dirty="0">
                <a:solidFill>
                  <a:schemeClr val="tx1"/>
                </a:solidFill>
                <a:latin typeface="Segoe UI" panose="020B0502040204020203" pitchFamily="34" charset="0"/>
                <a:ea typeface="Segoe UI" panose="020B0502040204020203" pitchFamily="34" charset="0"/>
                <a:cs typeface="Segoe UI" panose="020B0502040204020203" pitchFamily="34" charset="0"/>
              </a:rPr>
              <a:t>Delegation of Services</a:t>
            </a:r>
          </a:p>
        </p:txBody>
      </p:sp>
      <p:sp>
        <p:nvSpPr>
          <p:cNvPr id="4" name="TextBox 3"/>
          <p:cNvSpPr txBox="1"/>
          <p:nvPr/>
        </p:nvSpPr>
        <p:spPr>
          <a:xfrm>
            <a:off x="611560" y="764704"/>
            <a:ext cx="7704856" cy="5632311"/>
          </a:xfrm>
          <a:prstGeom prst="rect">
            <a:avLst/>
          </a:prstGeom>
          <a:noFill/>
        </p:spPr>
        <p:txBody>
          <a:bodyPr wrap="square" rtlCol="0">
            <a:spAutoFit/>
          </a:bodyPr>
          <a:lstStyle/>
          <a:p>
            <a:pPr marL="285750" indent="-285750">
              <a:buFont typeface="Arial" pitchFamily="34" charset="0"/>
              <a:buChar char="•"/>
            </a:pPr>
            <a:endParaRPr lang="en-GB" sz="2400" b="0" i="0" dirty="0">
              <a:solidFill>
                <a:schemeClr val="tx1"/>
              </a:solidFill>
              <a:latin typeface="Segoe UI Light" pitchFamily="34" charset="0"/>
            </a:endParaRPr>
          </a:p>
          <a:p>
            <a:pPr marL="285750" indent="-285750">
              <a:buFont typeface="Arial" pitchFamily="34" charset="0"/>
              <a:buChar char="•"/>
            </a:pPr>
            <a:endParaRPr lang="en-GB" sz="2400" b="0" i="0" dirty="0">
              <a:solidFill>
                <a:schemeClr val="tx1"/>
              </a:solidFill>
              <a:latin typeface="Segoe UI Light" pitchFamily="34" charset="0"/>
            </a:endParaRPr>
          </a:p>
          <a:p>
            <a:pPr marL="285750" indent="-285750" algn="just">
              <a:buFont typeface="Arial" pitchFamily="34" charset="0"/>
              <a:buChar char="•"/>
            </a:pPr>
            <a:r>
              <a:rPr lang="en-GB" sz="2400" b="0" i="0" dirty="0">
                <a:solidFill>
                  <a:schemeClr val="tx1"/>
                </a:solidFill>
                <a:latin typeface="Segoe UI Light" pitchFamily="34" charset="0"/>
              </a:rPr>
              <a:t>Appointment of Tax Practitioner to manage the MOSS services will be done through Authority Forms</a:t>
            </a:r>
          </a:p>
          <a:p>
            <a:pPr marL="285750" indent="-285750" algn="just">
              <a:buFont typeface="Arial" pitchFamily="34" charset="0"/>
              <a:buChar char="•"/>
            </a:pPr>
            <a:endParaRPr lang="en-GB" sz="2400" b="0" i="0" dirty="0">
              <a:solidFill>
                <a:schemeClr val="tx1"/>
              </a:solidFill>
              <a:latin typeface="Segoe UI Light" pitchFamily="34" charset="0"/>
            </a:endParaRPr>
          </a:p>
          <a:p>
            <a:pPr marL="285750" indent="-285750" algn="just">
              <a:buFont typeface="Arial" pitchFamily="34" charset="0"/>
              <a:buChar char="•"/>
            </a:pPr>
            <a:r>
              <a:rPr lang="en-GB" sz="2400" b="0" i="0" dirty="0">
                <a:solidFill>
                  <a:schemeClr val="tx1"/>
                </a:solidFill>
                <a:latin typeface="Segoe UI Light" pitchFamily="34" charset="0"/>
              </a:rPr>
              <a:t>Delegation of MOSS services to Tax Practitioner will also be available for the Non-EU Scheme</a:t>
            </a:r>
          </a:p>
          <a:p>
            <a:pPr marL="285750" indent="-285750" algn="just">
              <a:buFont typeface="Arial" pitchFamily="34" charset="0"/>
              <a:buChar char="•"/>
            </a:pPr>
            <a:endParaRPr lang="en-GB" sz="2400" b="0" i="0" dirty="0">
              <a:solidFill>
                <a:schemeClr val="tx1"/>
              </a:solidFill>
              <a:latin typeface="Segoe UI Light" pitchFamily="34" charset="0"/>
            </a:endParaRPr>
          </a:p>
          <a:p>
            <a:pPr marL="285750" indent="-285750" algn="just">
              <a:buFont typeface="Arial" pitchFamily="34" charset="0"/>
              <a:buChar char="•"/>
            </a:pPr>
            <a:r>
              <a:rPr lang="en-GB" sz="2400" b="0" i="0" dirty="0">
                <a:solidFill>
                  <a:schemeClr val="tx1"/>
                </a:solidFill>
                <a:latin typeface="Segoe UI Light" pitchFamily="34" charset="0"/>
              </a:rPr>
              <a:t>Tax Practitioners will be allowed to manage their sub-users permissions through a dedicated Access Manager Portal</a:t>
            </a:r>
          </a:p>
          <a:p>
            <a:pPr marL="742950" lvl="1" indent="-285750">
              <a:buFont typeface="Arial" pitchFamily="34" charset="0"/>
              <a:buChar char="•"/>
            </a:pPr>
            <a:endParaRPr lang="en-GB" sz="18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lvl="1"/>
            <a:endParaRPr lang="en-GB" sz="18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marL="742950" lvl="1" indent="-285750">
              <a:buFont typeface="Arial" pitchFamily="34" charset="0"/>
              <a:buChar char="•"/>
            </a:pPr>
            <a:endParaRPr lang="en-GB" sz="2400" b="0" i="0" dirty="0">
              <a:solidFill>
                <a:schemeClr val="tx1"/>
              </a:solidFill>
              <a:latin typeface="Segoe UI Light" pitchFamily="34" charset="0"/>
            </a:endParaRPr>
          </a:p>
        </p:txBody>
      </p:sp>
    </p:spTree>
    <p:extLst>
      <p:ext uri="{BB962C8B-B14F-4D97-AF65-F5344CB8AC3E}">
        <p14:creationId xmlns:p14="http://schemas.microsoft.com/office/powerpoint/2010/main" val="1842587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375047"/>
            <a:ext cx="3399264" cy="584775"/>
          </a:xfrm>
          <a:prstGeom prst="rect">
            <a:avLst/>
          </a:prstGeom>
          <a:noFill/>
        </p:spPr>
        <p:txBody>
          <a:bodyPr wrap="none" rtlCol="0">
            <a:spAutoFit/>
          </a:bodyPr>
          <a:lstStyle/>
          <a:p>
            <a:r>
              <a:rPr lang="en-GB" sz="3200" b="0" i="0" dirty="0">
                <a:solidFill>
                  <a:schemeClr val="tx1"/>
                </a:solidFill>
                <a:latin typeface="Segoe UI" panose="020B0502040204020203" pitchFamily="34" charset="0"/>
                <a:ea typeface="Segoe UI" panose="020B0502040204020203" pitchFamily="34" charset="0"/>
                <a:cs typeface="Segoe UI" panose="020B0502040204020203" pitchFamily="34" charset="0"/>
              </a:rPr>
              <a:t>MOSS VAT Return</a:t>
            </a:r>
          </a:p>
        </p:txBody>
      </p:sp>
      <p:sp>
        <p:nvSpPr>
          <p:cNvPr id="6" name="TextBox 5"/>
          <p:cNvSpPr txBox="1"/>
          <p:nvPr/>
        </p:nvSpPr>
        <p:spPr>
          <a:xfrm>
            <a:off x="611560" y="764704"/>
            <a:ext cx="7704856" cy="6370975"/>
          </a:xfrm>
          <a:prstGeom prst="rect">
            <a:avLst/>
          </a:prstGeom>
          <a:noFill/>
        </p:spPr>
        <p:txBody>
          <a:bodyPr wrap="square" rtlCol="0">
            <a:spAutoFit/>
          </a:bodyPr>
          <a:lstStyle/>
          <a:p>
            <a:pPr marL="285750" indent="-285750">
              <a:buFont typeface="Arial" pitchFamily="34" charset="0"/>
              <a:buChar char="•"/>
            </a:pPr>
            <a:endParaRPr lang="en-GB" sz="2400" b="0" i="0" dirty="0">
              <a:solidFill>
                <a:schemeClr val="tx1"/>
              </a:solidFill>
              <a:latin typeface="Segoe UI Light" pitchFamily="34" charset="0"/>
            </a:endParaRPr>
          </a:p>
          <a:p>
            <a:pPr marL="285750" indent="-285750">
              <a:buFont typeface="Arial" pitchFamily="34" charset="0"/>
              <a:buChar char="•"/>
            </a:pPr>
            <a:r>
              <a:rPr lang="en-GB" sz="2400" b="0" i="0" dirty="0">
                <a:solidFill>
                  <a:schemeClr val="tx1"/>
                </a:solidFill>
                <a:latin typeface="Segoe UI Light" pitchFamily="34" charset="0"/>
              </a:rPr>
              <a:t>Deadline is the 20th of the month following the end of the quarter (including Payment)</a:t>
            </a:r>
          </a:p>
          <a:p>
            <a:pPr marL="285750" indent="-285750">
              <a:buFont typeface="Arial" pitchFamily="34" charset="0"/>
              <a:buChar char="•"/>
            </a:pPr>
            <a:endParaRPr lang="en-GB" sz="2400" b="0" i="0" dirty="0">
              <a:solidFill>
                <a:schemeClr val="tx1"/>
              </a:solidFill>
              <a:latin typeface="Segoe UI Light" pitchFamily="34" charset="0"/>
            </a:endParaRPr>
          </a:p>
          <a:p>
            <a:pPr marL="285750" indent="-285750" algn="just">
              <a:buFont typeface="Arial" pitchFamily="34" charset="0"/>
              <a:buChar char="•"/>
            </a:pPr>
            <a:r>
              <a:rPr lang="en-GB" sz="2400" b="0" i="0" dirty="0">
                <a:solidFill>
                  <a:schemeClr val="tx1"/>
                </a:solidFill>
                <a:latin typeface="Segoe UI Light" pitchFamily="34" charset="0"/>
              </a:rPr>
              <a:t>Returns can be either keyed in through the portal or uploaded (in XML format)</a:t>
            </a:r>
          </a:p>
          <a:p>
            <a:pPr marL="285750" indent="-285750" algn="just">
              <a:buFont typeface="Arial" pitchFamily="34" charset="0"/>
              <a:buChar char="•"/>
            </a:pPr>
            <a:endParaRPr lang="en-GB" sz="2400" b="0" i="0" dirty="0">
              <a:solidFill>
                <a:schemeClr val="tx1"/>
              </a:solidFill>
              <a:latin typeface="Segoe UI Light" pitchFamily="34" charset="0"/>
            </a:endParaRPr>
          </a:p>
          <a:p>
            <a:pPr marL="285750" indent="-285750" algn="just">
              <a:buFont typeface="Arial" pitchFamily="34" charset="0"/>
              <a:buChar char="•"/>
            </a:pPr>
            <a:r>
              <a:rPr lang="en-GB" sz="2400" b="0" i="0" dirty="0">
                <a:solidFill>
                  <a:schemeClr val="tx1"/>
                </a:solidFill>
                <a:latin typeface="Segoe UI Light" pitchFamily="34" charset="0"/>
              </a:rPr>
              <a:t>Returns can be saved as draft, before actually confirmed</a:t>
            </a:r>
          </a:p>
          <a:p>
            <a:pPr marL="285750" indent="-285750" algn="just">
              <a:buFont typeface="Arial" pitchFamily="34" charset="0"/>
              <a:buChar char="•"/>
            </a:pPr>
            <a:endParaRPr lang="en-GB" sz="2400" b="0" i="0" dirty="0">
              <a:solidFill>
                <a:schemeClr val="tx1"/>
              </a:solidFill>
              <a:latin typeface="Segoe UI Light" pitchFamily="34" charset="0"/>
            </a:endParaRPr>
          </a:p>
          <a:p>
            <a:pPr marL="285750" indent="-285750" algn="just">
              <a:buFont typeface="Arial" pitchFamily="34" charset="0"/>
              <a:buChar char="•"/>
            </a:pPr>
            <a:r>
              <a:rPr lang="en-GB" sz="2400" b="0" i="0" dirty="0">
                <a:solidFill>
                  <a:schemeClr val="tx1"/>
                </a:solidFill>
                <a:latin typeface="Segoe UI Light" pitchFamily="34" charset="0"/>
              </a:rPr>
              <a:t>If no supplies carried out within the EU, a Nil Return has to be submitted</a:t>
            </a:r>
          </a:p>
          <a:p>
            <a:pPr marL="285750" indent="-285750" algn="just">
              <a:buFont typeface="Arial" pitchFamily="34" charset="0"/>
              <a:buChar char="•"/>
            </a:pPr>
            <a:endParaRPr lang="en-GB" sz="2400" b="0" i="0" dirty="0">
              <a:solidFill>
                <a:schemeClr val="tx1"/>
              </a:solidFill>
              <a:latin typeface="Segoe UI Light" pitchFamily="34" charset="0"/>
            </a:endParaRPr>
          </a:p>
          <a:p>
            <a:pPr marL="285750" indent="-285750">
              <a:buFont typeface="Arial" pitchFamily="34" charset="0"/>
              <a:buChar char="•"/>
            </a:pPr>
            <a:endParaRPr lang="en-GB" sz="24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lvl="1"/>
            <a:endParaRPr lang="en-GB" sz="1800" b="0" i="0" dirty="0">
              <a:solidFill>
                <a:schemeClr val="tx1"/>
              </a:solidFill>
              <a:latin typeface="Segoe UI Light" pitchFamily="34" charset="0"/>
            </a:endParaRPr>
          </a:p>
          <a:p>
            <a:pPr marL="742950" lvl="1" indent="-285750">
              <a:buFont typeface="Arial" pitchFamily="34" charset="0"/>
              <a:buChar char="•"/>
            </a:pPr>
            <a:endParaRPr lang="en-GB" sz="1800" b="0" i="0" dirty="0">
              <a:solidFill>
                <a:schemeClr val="tx1"/>
              </a:solidFill>
              <a:latin typeface="Segoe UI Light" pitchFamily="34" charset="0"/>
            </a:endParaRPr>
          </a:p>
          <a:p>
            <a:pPr marL="742950" lvl="1" indent="-285750">
              <a:buFont typeface="Arial" pitchFamily="34" charset="0"/>
              <a:buChar char="•"/>
            </a:pPr>
            <a:endParaRPr lang="en-GB" sz="2400" b="0" i="0" dirty="0">
              <a:solidFill>
                <a:schemeClr val="tx1"/>
              </a:solidFill>
              <a:latin typeface="Segoe UI Light" pitchFamily="34" charset="0"/>
            </a:endParaRPr>
          </a:p>
        </p:txBody>
      </p:sp>
    </p:spTree>
    <p:extLst>
      <p:ext uri="{BB962C8B-B14F-4D97-AF65-F5344CB8AC3E}">
        <p14:creationId xmlns:p14="http://schemas.microsoft.com/office/powerpoint/2010/main" val="1914911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375047"/>
            <a:ext cx="3399264" cy="584775"/>
          </a:xfrm>
          <a:prstGeom prst="rect">
            <a:avLst/>
          </a:prstGeom>
          <a:noFill/>
        </p:spPr>
        <p:txBody>
          <a:bodyPr wrap="none" rtlCol="0">
            <a:spAutoFit/>
          </a:bodyPr>
          <a:lstStyle/>
          <a:p>
            <a:r>
              <a:rPr lang="en-GB" sz="3200" b="0" i="0" dirty="0">
                <a:solidFill>
                  <a:schemeClr val="tx1"/>
                </a:solidFill>
                <a:latin typeface="Segoe UI" panose="020B0502040204020203" pitchFamily="34" charset="0"/>
                <a:ea typeface="Segoe UI" panose="020B0502040204020203" pitchFamily="34" charset="0"/>
                <a:cs typeface="Segoe UI" panose="020B0502040204020203" pitchFamily="34" charset="0"/>
              </a:rPr>
              <a:t>MOSS VAT Return</a:t>
            </a:r>
          </a:p>
        </p:txBody>
      </p:sp>
      <p:sp>
        <p:nvSpPr>
          <p:cNvPr id="5" name="TextBox 4"/>
          <p:cNvSpPr txBox="1"/>
          <p:nvPr/>
        </p:nvSpPr>
        <p:spPr>
          <a:xfrm>
            <a:off x="611560" y="764704"/>
            <a:ext cx="7704856" cy="3046988"/>
          </a:xfrm>
          <a:prstGeom prst="rect">
            <a:avLst/>
          </a:prstGeom>
          <a:noFill/>
        </p:spPr>
        <p:txBody>
          <a:bodyPr wrap="square" rtlCol="0">
            <a:spAutoFit/>
          </a:bodyPr>
          <a:lstStyle/>
          <a:p>
            <a:pPr marL="285750" indent="-285750" algn="just">
              <a:buFont typeface="Arial" pitchFamily="34" charset="0"/>
              <a:buChar char="•"/>
            </a:pPr>
            <a:endParaRPr lang="en-GB" sz="2400" b="0" i="0" dirty="0">
              <a:solidFill>
                <a:schemeClr val="tx1"/>
              </a:solidFill>
              <a:latin typeface="Segoe UI Light" pitchFamily="34" charset="0"/>
            </a:endParaRPr>
          </a:p>
          <a:p>
            <a:pPr marL="285750" indent="-285750" algn="just">
              <a:buFont typeface="Arial" pitchFamily="34" charset="0"/>
              <a:buChar char="•"/>
            </a:pPr>
            <a:r>
              <a:rPr lang="en-GB" sz="2400" b="0" i="0" dirty="0">
                <a:solidFill>
                  <a:schemeClr val="tx1"/>
                </a:solidFill>
                <a:latin typeface="Segoe UI Light" pitchFamily="34" charset="0"/>
              </a:rPr>
              <a:t>On confirmation, an electronic acknowledgement will be sent to NETP / Tax Practitioner quoting the </a:t>
            </a:r>
            <a:r>
              <a:rPr lang="en-GB" sz="2400" i="0" dirty="0">
                <a:solidFill>
                  <a:schemeClr val="tx1"/>
                </a:solidFill>
                <a:latin typeface="Segoe UI Light" pitchFamily="34" charset="0"/>
              </a:rPr>
              <a:t>VAT Return Reference Number </a:t>
            </a:r>
            <a:r>
              <a:rPr lang="en-GB" sz="2400" b="0" i="0" dirty="0">
                <a:solidFill>
                  <a:schemeClr val="tx1"/>
                </a:solidFill>
                <a:latin typeface="Segoe UI Light" pitchFamily="34" charset="0"/>
              </a:rPr>
              <a:t>and Version</a:t>
            </a:r>
          </a:p>
          <a:p>
            <a:endParaRPr lang="en-GB" sz="2400" b="0" i="0" dirty="0">
              <a:solidFill>
                <a:schemeClr val="tx1"/>
              </a:solidFill>
              <a:latin typeface="Segoe UI Light" pitchFamily="34" charset="0"/>
            </a:endParaRPr>
          </a:p>
          <a:p>
            <a:pPr marL="285750" indent="-285750">
              <a:buFont typeface="Arial" pitchFamily="34" charset="0"/>
              <a:buChar char="•"/>
            </a:pPr>
            <a:r>
              <a:rPr lang="en-GB" sz="2400" b="0" i="0" dirty="0">
                <a:solidFill>
                  <a:schemeClr val="tx1"/>
                </a:solidFill>
                <a:latin typeface="Segoe UI Light" pitchFamily="34" charset="0"/>
              </a:rPr>
              <a:t>VAT Returns submitted late or not paid in full may incur interest and penalties in other MSCONs</a:t>
            </a:r>
          </a:p>
          <a:p>
            <a:pPr marL="285750" indent="-285750">
              <a:buFont typeface="Arial" pitchFamily="34" charset="0"/>
              <a:buChar char="•"/>
            </a:pPr>
            <a:endParaRPr lang="en-GB" sz="2400" b="0" i="0" dirty="0">
              <a:solidFill>
                <a:schemeClr val="tx1"/>
              </a:solidFill>
              <a:latin typeface="Segoe UI Light" pitchFamily="34" charset="0"/>
            </a:endParaRPr>
          </a:p>
        </p:txBody>
      </p:sp>
    </p:spTree>
    <p:extLst>
      <p:ext uri="{BB962C8B-B14F-4D97-AF65-F5344CB8AC3E}">
        <p14:creationId xmlns:p14="http://schemas.microsoft.com/office/powerpoint/2010/main" val="4146318082"/>
      </p:ext>
    </p:extLst>
  </p:cSld>
  <p:clrMapOvr>
    <a:masterClrMapping/>
  </p:clrMapOvr>
</p:sld>
</file>

<file path=ppt/theme/theme1.xml><?xml version="1.0" encoding="utf-8"?>
<a:theme xmlns:a="http://schemas.openxmlformats.org/drawingml/2006/main" name="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800" b="1" i="1" u="none" strike="noStrike" cap="none" normalizeH="0" baseline="0" smtClean="0">
            <a:ln>
              <a:noFill/>
            </a:ln>
            <a:solidFill>
              <a:schemeClr val="tx2"/>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800" b="1" i="1" u="none" strike="noStrike" cap="none" normalizeH="0" baseline="0" smtClean="0">
            <a:ln>
              <a:noFill/>
            </a:ln>
            <a:solidFill>
              <a:schemeClr val="tx2"/>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98E3E5192F4374C966ACB008E1E8BA0" ma:contentTypeVersion="1" ma:contentTypeDescription="Create a new document." ma:contentTypeScope="" ma:versionID="8984c512a196f314f84e8c3dd80f640f">
  <xsd:schema xmlns:xsd="http://www.w3.org/2001/XMLSchema" xmlns:xs="http://www.w3.org/2001/XMLSchema" xmlns:p="http://schemas.microsoft.com/office/2006/metadata/properties" xmlns:ns1="http://schemas.microsoft.com/sharepoint/v3" targetNamespace="http://schemas.microsoft.com/office/2006/metadata/properties" ma:root="true" ma:fieldsID="6f9746fe128b0ca74698fd9d7c13d39e"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internalName="PublishingStartDate">
      <xsd:simpleType>
        <xsd:restriction base="dms:Unknown"/>
      </xsd:simpleType>
    </xsd:element>
    <xsd:element name="PublishingExpirationDate" ma:index="9" nillable="true" ma:displayName="Scheduling End Dat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F84542B-A1F8-40C9-9FFE-5C3DCC731A25}">
  <ds:schemaRefs>
    <ds:schemaRef ds:uri="http://schemas.microsoft.com/office/2006/metadata/properties"/>
    <ds:schemaRef ds:uri="http://schemas.microsoft.com/office/infopath/2007/PartnerControls"/>
    <ds:schemaRef ds:uri="http://schemas.microsoft.com/sharepoint/v3"/>
  </ds:schemaRefs>
</ds:datastoreItem>
</file>

<file path=customXml/itemProps2.xml><?xml version="1.0" encoding="utf-8"?>
<ds:datastoreItem xmlns:ds="http://schemas.openxmlformats.org/officeDocument/2006/customXml" ds:itemID="{16774175-7AF9-4B78-A21B-418770D24D6A}">
  <ds:schemaRefs>
    <ds:schemaRef ds:uri="http://schemas.microsoft.com/sharepoint/v3/contenttype/forms"/>
  </ds:schemaRefs>
</ds:datastoreItem>
</file>

<file path=customXml/itemProps3.xml><?xml version="1.0" encoding="utf-8"?>
<ds:datastoreItem xmlns:ds="http://schemas.openxmlformats.org/officeDocument/2006/customXml" ds:itemID="{421C2C18-2524-4624-8D81-B0A4C2EB9B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34508</TotalTime>
  <Words>590</Words>
  <Application>Microsoft Office PowerPoint</Application>
  <PresentationFormat>On-screen Show (4:3)</PresentationFormat>
  <Paragraphs>131</Paragraphs>
  <Slides>14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Segoe UI</vt:lpstr>
      <vt:lpstr>Segoe UI Light</vt:lpstr>
      <vt:lpstr>Default Design</vt:lpstr>
      <vt:lpstr>Mini One Stop Shop Technical Implementation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&lt;Presentation Name&gt;</dc:title>
  <dc:creator>&lt;Insert Author's Name&gt;;Keith Aquilina</dc:creator>
  <cp:lastModifiedBy>Calleja Claude 1 at MTCA</cp:lastModifiedBy>
  <cp:revision>227</cp:revision>
  <cp:lastPrinted>2014-09-01T08:19:50Z</cp:lastPrinted>
  <dcterms:created xsi:type="dcterms:W3CDTF">2009-03-10T10:35:34Z</dcterms:created>
  <dcterms:modified xsi:type="dcterms:W3CDTF">2025-01-09T09:13:09Z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0x010100398E3E5192F4374C966ACB008E1E8BA0</vt:lpwstr>
  </property>
  <property fmtid="{D5CDD505-2E9C-101B-9397-08002B2CF9AE}" pid="3" name="Order">
    <vt:r8>7800</vt:r8>
  </property>
  <property fmtid="{D5CDD505-2E9C-101B-9397-08002B2CF9AE}" pid="4" name="TemplateUrl">
    <vt:lpwstr/>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ies>
</file>